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4"/>
  </p:sldMasterIdLst>
  <p:notesMasterIdLst>
    <p:notesMasterId r:id="rId19"/>
  </p:notesMasterIdLst>
  <p:handoutMasterIdLst>
    <p:handoutMasterId r:id="rId20"/>
  </p:handoutMasterIdLst>
  <p:sldIdLst>
    <p:sldId id="698" r:id="rId5"/>
    <p:sldId id="708" r:id="rId6"/>
    <p:sldId id="716" r:id="rId7"/>
    <p:sldId id="699" r:id="rId8"/>
    <p:sldId id="706" r:id="rId9"/>
    <p:sldId id="720" r:id="rId10"/>
    <p:sldId id="700" r:id="rId11"/>
    <p:sldId id="723" r:id="rId12"/>
    <p:sldId id="727" r:id="rId13"/>
    <p:sldId id="729" r:id="rId14"/>
    <p:sldId id="728" r:id="rId15"/>
    <p:sldId id="725" r:id="rId16"/>
    <p:sldId id="726" r:id="rId17"/>
    <p:sldId id="688" r:id="rId1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antyne, Peter (ILRI)" initials="" lastIdx="13" clrIdx="0"/>
  <p:cmAuthor id="2" name="LeBorgne, Ewen" initials="" lastIdx="20" clrIdx="1"/>
  <p:cmAuthor id="3" name="Hack, Bernhard (ILRI)" initials="" lastIdx="6" clrIdx="2"/>
  <p:cmAuthor id="4" name="Victor, Michael (ILRI)" initials="" lastIdx="5" clrIdx="3"/>
  <p:cmAuthor id="5" name="Ferrari, Mireille (ILRI)" initials="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96"/>
    <p:restoredTop sz="96327"/>
  </p:normalViewPr>
  <p:slideViewPr>
    <p:cSldViewPr snapToGrid="0" snapToObjects="1">
      <p:cViewPr varScale="1">
        <p:scale>
          <a:sx n="63" d="100"/>
          <a:sy n="63" d="100"/>
        </p:scale>
        <p:origin x="9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F9D455-E20F-1143-865E-3F66D2B04C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70D17-C1D5-8045-850C-F66CD3D70A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04347779-37AA-D947-AAF6-7E9E7DB5D0DE}" type="datetimeFigureOut">
              <a:rPr lang="en-US"/>
              <a:pPr>
                <a:defRPr/>
              </a:pPr>
              <a:t>10/23/2023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1FB55-ECEA-5A49-ABA1-7D7195A66C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A7BE0-DD17-5D44-B911-B8340A1CAF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257A9F1-99FB-DB4B-BD3D-40FBB7E24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6B57CD-3699-B446-887D-14FAEE9434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C7B7FF-70BD-C743-84C4-C232CDF413A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96B698-5046-3948-9288-F49EAC66328B}" type="datetimeFigureOut">
              <a:rPr lang="en-GB"/>
              <a:pPr>
                <a:defRPr/>
              </a:pPr>
              <a:t>23/10/2023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30467B5-C785-3442-9EB3-C25751C63B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3245AF0-049D-6843-BCDE-857D7D9B7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4837" cy="4605338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15AEE-B83F-FF4A-9B4F-D43EDE35AA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6ACBC-B154-C64C-8D46-85A4FCCAB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ACC6E4-9882-8C47-A496-56DAC1B28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KE" altLang="en-KE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01CC4C-12AA-4A46-8A38-3357CDFDA867}" type="slidenum">
              <a:rPr lang="en-GB" altLang="en-KE" smtClean="0">
                <a:latin typeface="Calibri" panose="020F0502020204030204" pitchFamily="34" charset="0"/>
              </a:rPr>
              <a:pPr/>
              <a:t>1</a:t>
            </a:fld>
            <a:endParaRPr lang="en-GB" altLang="en-K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634" y="-9919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9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2442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6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75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42089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888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194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514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22498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629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147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62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45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301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0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0658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55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  <p:sldLayoutId id="2147485711" r:id="rId16"/>
    <p:sldLayoutId id="2147485712" r:id="rId17"/>
    <p:sldLayoutId id="2147485695" r:id="rId18"/>
    <p:sldLayoutId id="2147485713" r:id="rId1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788" y="1772239"/>
            <a:ext cx="10952620" cy="1248774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en-US" sz="4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Milk somatic cell count, composition and yield of multibreed dairy cattle in Ethiopia</a:t>
            </a:r>
            <a:br>
              <a:rPr lang="en-US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en-US" dirty="0"/>
          </a:p>
        </p:txBody>
      </p:sp>
      <p:sp>
        <p:nvSpPr>
          <p:cNvPr id="23554" name="Subtitle 2">
            <a:extLst>
              <a:ext uri="{FF2B5EF4-FFF2-40B4-BE49-F238E27FC236}">
                <a16:creationId xmlns:a16="http://schemas.microsoft.com/office/drawing/2014/main" id="{862B3D89-D228-C441-AC2A-53BC584D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184" y="3444794"/>
            <a:ext cx="10462443" cy="851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altLang="en-KE" dirty="0">
                <a:latin typeface="Calibri" panose="020F0502020204030204" pitchFamily="34" charset="0"/>
              </a:rPr>
              <a:t>Tegegn </a:t>
            </a:r>
            <a:r>
              <a:rPr lang="en-GB" dirty="0" err="1">
                <a:latin typeface="Calibri" panose="020F0502020204030204" pitchFamily="34" charset="0"/>
              </a:rPr>
              <a:t>Fantahun</a:t>
            </a:r>
            <a:r>
              <a:rPr lang="en-US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1,2,3</a:t>
            </a:r>
            <a:r>
              <a:rPr lang="en-US" altLang="en-KE" b="1" i="1" dirty="0">
                <a:solidFill>
                  <a:srgbClr val="292929"/>
                </a:solidFill>
                <a:latin typeface="Calibri" panose="020F0502020204030204" pitchFamily="34" charset="0"/>
              </a:rPr>
              <a:t>;</a:t>
            </a:r>
            <a:r>
              <a:rPr lang="en-US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Tegegn, 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Okeyo Mwai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r>
              <a:rPr lang="en-US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Selam Meseret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;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Enyew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Negussie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6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; Raphael Mrode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4,5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; Getinet Mekuriaw</a:t>
            </a:r>
            <a:r>
              <a:rPr lang="en-US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1,5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; Zewdu Edea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; 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Gebregziabher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Gebreyohanes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; 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Chinyere Ekine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-Dzivenu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Asrat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Tera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6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and Tesfaye S.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Tessema</a:t>
            </a:r>
            <a:r>
              <a:rPr lang="en-US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endParaRPr lang="en-US" altLang="en-KE" i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en-US" altLang="en-KE" dirty="0">
                <a:solidFill>
                  <a:srgbClr val="292929"/>
                </a:solidFill>
                <a:latin typeface="Calibri" panose="020F0502020204030204" pitchFamily="34" charset="0"/>
              </a:rPr>
              <a:t>AAU; </a:t>
            </a:r>
            <a:r>
              <a:rPr lang="en-US" altLang="en-KE" baseline="30000" dirty="0">
                <a:solidFill>
                  <a:srgbClr val="29292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Bio and Emerging Technology Institute (</a:t>
            </a: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BETi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)</a:t>
            </a:r>
            <a:r>
              <a:rPr lang="en-US" altLang="en-KE" dirty="0">
                <a:solidFill>
                  <a:srgbClr val="292929"/>
                </a:solidFill>
                <a:latin typeface="Calibri" panose="020F0502020204030204" pitchFamily="34" charset="0"/>
              </a:rPr>
              <a:t>; </a:t>
            </a:r>
            <a:r>
              <a:rPr lang="en-US" altLang="en-KE" baseline="30000" dirty="0">
                <a:solidFill>
                  <a:srgbClr val="29292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en-US" altLang="en-KE" dirty="0">
                <a:solidFill>
                  <a:srgbClr val="292929"/>
                </a:solidFill>
                <a:latin typeface="Calibri" panose="020F0502020204030204" pitchFamily="34" charset="0"/>
              </a:rPr>
              <a:t>ILRI,AA and </a:t>
            </a:r>
            <a:r>
              <a:rPr lang="en-US" altLang="en-KE" baseline="30000" dirty="0">
                <a:solidFill>
                  <a:srgbClr val="29292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en-US" altLang="en-KE" dirty="0">
                <a:solidFill>
                  <a:srgbClr val="292929"/>
                </a:solidFill>
                <a:latin typeface="Calibri" panose="020F0502020204030204" pitchFamily="34" charset="0"/>
              </a:rPr>
              <a:t>Nairobi; </a:t>
            </a:r>
            <a:r>
              <a:rPr lang="en-US" altLang="en-KE" baseline="30000" dirty="0">
                <a:solidFill>
                  <a:srgbClr val="29292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5</a:t>
            </a:r>
            <a:r>
              <a:rPr lang="en-US" altLang="en-KE" dirty="0">
                <a:solidFill>
                  <a:srgbClr val="292929"/>
                </a:solidFill>
                <a:latin typeface="Calibri" panose="020F0502020204030204" pitchFamily="34" charset="0"/>
              </a:rPr>
              <a:t>SRUC, UK; </a:t>
            </a:r>
            <a:r>
              <a:rPr lang="en-US" altLang="en-KE" baseline="30000" dirty="0">
                <a:solidFill>
                  <a:srgbClr val="29292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6</a:t>
            </a:r>
            <a:r>
              <a:rPr lang="en-US" altLang="en-KE" dirty="0">
                <a:solidFill>
                  <a:srgbClr val="292929"/>
                </a:solidFill>
                <a:latin typeface="Calibri" panose="020F0502020204030204" pitchFamily="34" charset="0"/>
              </a:rPr>
              <a:t>LUKE, Finland; LDI</a:t>
            </a:r>
            <a:r>
              <a:rPr lang="en-US" altLang="en-KE" baseline="30000" dirty="0">
                <a:solidFill>
                  <a:srgbClr val="29292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6</a:t>
            </a:r>
            <a:endParaRPr lang="en-US" baseline="30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3555" name="Subtitle 2">
            <a:extLst>
              <a:ext uri="{FF2B5EF4-FFF2-40B4-BE49-F238E27FC236}">
                <a16:creationId xmlns:a16="http://schemas.microsoft.com/office/drawing/2014/main" id="{2487E3FA-17F2-0648-A202-AF4ED3882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948" y="5270033"/>
            <a:ext cx="5794692" cy="76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i="0" dirty="0">
                <a:solidFill>
                  <a:srgbClr val="282828"/>
                </a:solidFill>
                <a:effectLst/>
                <a:latin typeface="Teko"/>
              </a:rPr>
              <a:t>8th All Africa Conference on Animal Agriculture</a:t>
            </a:r>
          </a:p>
          <a:p>
            <a:pPr algn="ctr"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dirty="0">
                <a:solidFill>
                  <a:srgbClr val="292929"/>
                </a:solidFill>
                <a:latin typeface="Calibri" panose="020F0502020204030204" pitchFamily="34" charset="0"/>
              </a:rPr>
              <a:t>Gaborone, Botswana, 26-29 September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E6237-8D8D-EF88-ACF8-E4E0EB60C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1F376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Effects of genetic and non-genetic factors on Fat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156AB63-333A-D483-9BD0-225DF771732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99965" y="1310327"/>
            <a:ext cx="10580225" cy="5052766"/>
          </a:xfrm>
        </p:spPr>
      </p:pic>
    </p:spTree>
    <p:extLst>
      <p:ext uri="{BB962C8B-B14F-4D97-AF65-F5344CB8AC3E}">
        <p14:creationId xmlns:p14="http://schemas.microsoft.com/office/powerpoint/2010/main" val="3684892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A0751-1538-7A1E-F7F0-6D1DAFD03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1F376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Effects of genetic and non-genetic factors</a:t>
            </a:r>
            <a:endParaRPr lang="en-US" dirty="0"/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1EBE6CC9-8252-49A6-594A-B2333C1FFDC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A9C2D7D-7B63-40ED-7948-C492652B9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840" y="1328170"/>
            <a:ext cx="4060371" cy="35266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1EE30A0-787B-EECF-46BE-EB5DBEA90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2516" y="1469573"/>
            <a:ext cx="3951513" cy="32438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24D4548-1110-4B15-3FD6-404866997B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2887" y="1412865"/>
            <a:ext cx="3526968" cy="330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518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12989" y="285524"/>
            <a:ext cx="1097280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sz="3600" dirty="0"/>
              <a:t>Conclusion  </a:t>
            </a:r>
            <a:endParaRPr lang="en-US" altLang="en-KE" dirty="0">
              <a:solidFill>
                <a:srgbClr val="712C3D"/>
              </a:solidFill>
            </a:endParaRPr>
          </a:p>
        </p:txBody>
      </p:sp>
      <p:sp>
        <p:nvSpPr>
          <p:cNvPr id="27650" name="Content Placeholder 5">
            <a:extLst>
              <a:ext uri="{FF2B5EF4-FFF2-40B4-BE49-F238E27FC236}">
                <a16:creationId xmlns:a16="http://schemas.microsoft.com/office/drawing/2014/main" id="{28912575-846C-544B-8E33-431B11D6561B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425904" y="1193572"/>
            <a:ext cx="11232696" cy="507659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Results showed that the high SCC and low-fat content would negatively affect milk quality and udder health. </a:t>
            </a:r>
          </a:p>
          <a:p>
            <a:pPr algn="just">
              <a:spcBef>
                <a:spcPts val="0"/>
              </a:spcBef>
            </a:pPr>
            <a:endParaRPr lang="en-US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milk composition and test-day milk yield were negatively associated with SCS except EC. </a:t>
            </a:r>
          </a:p>
          <a:p>
            <a:pPr algn="just">
              <a:spcBef>
                <a:spcPts val="0"/>
              </a:spcBef>
            </a:pPr>
            <a:endParaRPr lang="en-US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SCC class </a:t>
            </a:r>
            <a:r>
              <a:rPr lang="en-US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≥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500x10</a:t>
            </a:r>
            <a:r>
              <a:rPr lang="en-US" sz="2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 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cells/mL had a detrimental effect on the quantity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and composition traits 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the study dairy farms. </a:t>
            </a:r>
          </a:p>
          <a:p>
            <a:pPr algn="just">
              <a:spcBef>
                <a:spcPts val="0"/>
              </a:spcBef>
            </a:pPr>
            <a:endParaRPr lang="en-US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Thus, breed type, admixture level, stage of lactation, and herd management should be considered for the selection of cattle for reduced SCC, improved milk yield and milk quality. 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n-KE" altLang="en-KE" dirty="0"/>
          </a:p>
        </p:txBody>
      </p:sp>
    </p:spTree>
    <p:extLst>
      <p:ext uri="{BB962C8B-B14F-4D97-AF65-F5344CB8AC3E}">
        <p14:creationId xmlns:p14="http://schemas.microsoft.com/office/powerpoint/2010/main" val="606907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57D24-0A21-C970-4899-0EC5BE800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Acknowledgments</a:t>
            </a:r>
            <a:b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270415-5622-5E78-8570-A67ADA2C78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894114"/>
            <a:ext cx="10972800" cy="2939144"/>
          </a:xfrm>
        </p:spPr>
        <p:txBody>
          <a:bodyPr/>
          <a:lstStyle/>
          <a:p>
            <a:pPr marL="457200" indent="-4572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ADGG project</a:t>
            </a:r>
          </a:p>
          <a:p>
            <a:pPr marL="457200" indent="-4572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LDI, Ethiopia </a:t>
            </a:r>
          </a:p>
          <a:p>
            <a:pPr marL="457200" indent="-4572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IoB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Addis Ababa University</a:t>
            </a:r>
          </a:p>
          <a:p>
            <a:pPr marL="457200" indent="-4572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Dairy farmers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6159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507BDF-9B1D-424C-B404-9E81CAB2F7BE}"/>
              </a:ext>
            </a:extLst>
          </p:cNvPr>
          <p:cNvSpPr txBox="1"/>
          <p:nvPr/>
        </p:nvSpPr>
        <p:spPr>
          <a:xfrm>
            <a:off x="7097713" y="2465388"/>
            <a:ext cx="3340100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34818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A7EFEBEA-C566-1440-9834-8C3323F64E3F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43" y="304800"/>
            <a:ext cx="11440885" cy="483325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D87B7F-8BDE-161E-47A2-8712C1E3D1C4}"/>
              </a:ext>
            </a:extLst>
          </p:cNvPr>
          <p:cNvSpPr txBox="1"/>
          <p:nvPr/>
        </p:nvSpPr>
        <p:spPr bwMode="auto">
          <a:xfrm>
            <a:off x="7391400" y="927448"/>
            <a:ext cx="43216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Thank you!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427038"/>
            <a:ext cx="1097280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sz="3600" dirty="0"/>
              <a:t>Introduction </a:t>
            </a:r>
            <a:endParaRPr lang="en-US" altLang="en-KE" dirty="0">
              <a:solidFill>
                <a:srgbClr val="712C3D"/>
              </a:solidFill>
            </a:endParaRPr>
          </a:p>
        </p:txBody>
      </p:sp>
      <p:sp>
        <p:nvSpPr>
          <p:cNvPr id="27650" name="Content Placeholder 5">
            <a:extLst>
              <a:ext uri="{FF2B5EF4-FFF2-40B4-BE49-F238E27FC236}">
                <a16:creationId xmlns:a16="http://schemas.microsoft.com/office/drawing/2014/main" id="{28912575-846C-544B-8E33-431B11D6561B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609600" y="1432874"/>
            <a:ext cx="10972800" cy="474091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Milk is a source of high quality proteins and bioavailable micronutrients</a:t>
            </a:r>
            <a:r>
              <a:rPr lang="en-US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en-US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Haug</a:t>
            </a:r>
            <a:r>
              <a:rPr lang="en-US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et al., 2007;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Tricarico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et al., 2020). </a:t>
            </a:r>
          </a:p>
          <a:p>
            <a:pPr algn="just"/>
            <a:endParaRPr lang="en-US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Increased SCC level negatively affected milk composition and quantity (Guo et al., 2010;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Cinar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et al., 2015; Potter et al., 2018). </a:t>
            </a:r>
          </a:p>
          <a:p>
            <a:pPr algn="just"/>
            <a:endParaRPr lang="en-US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Different countries have a regulation on milk quality, payment based on the milk composition and somatic cells (IDF,2013; </a:t>
            </a: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Moradi et al., 2021).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n-KE" altLang="en-K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D3FAB-B640-C39D-0193-8AF485594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F5C651-7543-0E7D-36AE-5220A58E09D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57461"/>
            <a:ext cx="10972800" cy="4835950"/>
          </a:xfrm>
        </p:spPr>
        <p:txBody>
          <a:bodyPr/>
          <a:lstStyle/>
          <a:p>
            <a:pPr algn="just"/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sub-Sahara African countries, milk quality testing and control is not consistently undertaken (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Özkan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Gülzari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et al., 2020). </a:t>
            </a:r>
          </a:p>
          <a:p>
            <a:pPr algn="just"/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In Ethiopia, </a:t>
            </a:r>
          </a:p>
          <a:p>
            <a:pPr marL="1200160" lvl="1" indent="-457200" algn="just">
              <a:buFont typeface="Wingdings" panose="05000000000000000000" pitchFamily="2" charset="2"/>
              <a:buChar char="ü"/>
            </a:pPr>
            <a:r>
              <a:rPr lang="fi-FI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large cattle population (70 million) (CSA, 2021), </a:t>
            </a:r>
          </a:p>
          <a:p>
            <a:pPr marL="1200160" lvl="1" indent="-457200" algn="just">
              <a:buFont typeface="Wingdings" panose="05000000000000000000" pitchFamily="2" charset="2"/>
              <a:buChar char="ü"/>
            </a:pPr>
            <a:r>
              <a:rPr lang="fi-FI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huge milk deficit (about 4.5 billion liters) per year (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Tricarico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et al., 2020). </a:t>
            </a:r>
          </a:p>
          <a:p>
            <a:pPr marL="1200160" lvl="1" indent="-457200" algn="just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highest rate of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mastitis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Motaung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et al., 2017)</a:t>
            </a:r>
          </a:p>
          <a:p>
            <a:pPr marL="1200160" lvl="1" indent="-457200" algn="just"/>
            <a:endParaRPr lang="en-US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Therefore, the objective of this study was to determine the SCC levels, milk composition, milk yield and genetic and non-genetic factors that affect such traits in Ethiopian dairy farms</a:t>
            </a: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endParaRPr lang="en-US" sz="4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endParaRPr lang="en-US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endParaRPr lang="fi-FI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908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ontent Placeholder 26">
            <a:extLst>
              <a:ext uri="{FF2B5EF4-FFF2-40B4-BE49-F238E27FC236}">
                <a16:creationId xmlns:a16="http://schemas.microsoft.com/office/drawing/2014/main" id="{30A3D812-1591-1946-B299-26EEE1F77311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609600" y="1343025"/>
            <a:ext cx="7198430" cy="490694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200" dirty="0"/>
              <a:t>Data collected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SCC, fat, protein, lactose, salt, solid not fat, density, conductivity, total solids, milk yield </a:t>
            </a:r>
          </a:p>
          <a:p>
            <a:pPr marL="1028710" lvl="1" indent="-285750"/>
            <a:r>
              <a:rPr lang="en-US" sz="2400" dirty="0">
                <a:ea typeface="Calibri" panose="020F0502020204030204" pitchFamily="34" charset="0"/>
              </a:rPr>
              <a:t>1795 cows and 3588  records</a:t>
            </a:r>
          </a:p>
          <a:p>
            <a:pPr marL="1028710" lvl="1" indent="-285750"/>
            <a:r>
              <a:rPr lang="en-US" sz="2400" dirty="0">
                <a:ea typeface="Times New Roman" panose="02020603050405020304" pitchFamily="18" charset="0"/>
              </a:rPr>
              <a:t>July 2021 to May 2023 study period</a:t>
            </a:r>
          </a:p>
          <a:p>
            <a:pPr marL="1028710" lvl="1" indent="-285750"/>
            <a:r>
              <a:rPr lang="en-US" sz="2400" dirty="0">
                <a:ea typeface="Times New Roman" panose="02020603050405020304" pitchFamily="18" charset="0"/>
              </a:rPr>
              <a:t>201 dairy farms</a:t>
            </a:r>
          </a:p>
          <a:p>
            <a:pPr marL="1028710" lvl="1" indent="-285750"/>
            <a:r>
              <a:rPr lang="en-US" sz="2400" dirty="0">
                <a:ea typeface="Times New Roman" panose="02020603050405020304" pitchFamily="18" charset="0"/>
              </a:rPr>
              <a:t>24 districts </a:t>
            </a:r>
          </a:p>
          <a:p>
            <a:pPr marL="1028710" lvl="1" indent="-285750"/>
            <a:endParaRPr lang="en-US" sz="2400" dirty="0"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ea typeface="Times New Roman" panose="02020603050405020304" pitchFamily="18" charset="0"/>
              </a:rPr>
              <a:t>Data recorded from ADGG database and farms (parity, birth data, calving date, breed, sampling date)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n-US" altLang="en-KE" dirty="0">
              <a:solidFill>
                <a:srgbClr val="292929"/>
              </a:solidFill>
            </a:endParaRPr>
          </a:p>
        </p:txBody>
      </p:sp>
      <p:sp>
        <p:nvSpPr>
          <p:cNvPr id="29700" name="Title 1">
            <a:extLst>
              <a:ext uri="{FF2B5EF4-FFF2-40B4-BE49-F238E27FC236}">
                <a16:creationId xmlns:a16="http://schemas.microsoft.com/office/drawing/2014/main" id="{C31F160F-5676-9949-A2D3-47196E37A5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427038"/>
            <a:ext cx="810260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Materials and Methods</a:t>
            </a:r>
            <a:endParaRPr lang="en-US" altLang="en-K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F1282D-960A-26ED-AB05-565E8305D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871" y="655087"/>
            <a:ext cx="4442429" cy="3538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B581DFF-1EE3-15D2-BE32-3113E731F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4567363"/>
            <a:ext cx="4019794" cy="200144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5">
            <a:extLst>
              <a:ext uri="{FF2B5EF4-FFF2-40B4-BE49-F238E27FC236}">
                <a16:creationId xmlns:a16="http://schemas.microsoft.com/office/drawing/2014/main" id="{C61B0A57-3B6E-C244-95C7-8CE3C96BD9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80813" y="549587"/>
            <a:ext cx="810260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sz="3600" dirty="0"/>
              <a:t>Statistical analysis </a:t>
            </a:r>
            <a:endParaRPr lang="en-US" altLang="en-KE" dirty="0">
              <a:solidFill>
                <a:srgbClr val="712C3D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A84CA52-F67A-1E4E-B3B1-F19896819F7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61913" y="1343024"/>
            <a:ext cx="10803117" cy="4803251"/>
          </a:xfrm>
        </p:spPr>
        <p:txBody>
          <a:bodyPr/>
          <a:lstStyle/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Outlier data were cleaned, 1741 cows and 3386 records remained for further analysis.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endParaRPr lang="en-US" sz="3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SCC class were grouped:</a:t>
            </a:r>
            <a:r>
              <a:rPr lang="en-US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≤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200×10</a:t>
            </a:r>
            <a:r>
              <a:rPr lang="en-US" sz="2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201-250×10</a:t>
            </a:r>
            <a:r>
              <a:rPr lang="en-US" sz="2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251-350×10</a:t>
            </a:r>
            <a:r>
              <a:rPr lang="en-US" sz="2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351-500×10</a:t>
            </a:r>
            <a:r>
              <a:rPr lang="en-US" sz="2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and &gt;501×10</a:t>
            </a:r>
            <a:r>
              <a:rPr lang="en-US" sz="2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cells/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mL.</a:t>
            </a: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General linear model(</a:t>
            </a:r>
            <a:r>
              <a:rPr lang="en-US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sasLM</a:t>
            </a:r>
            <a:r>
              <a:rPr lang="en-US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package in R)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were fitted for SCS (Model1) and yield and milk composition traits(Model2) </a:t>
            </a:r>
          </a:p>
          <a:p>
            <a:pPr marL="1085860" lvl="1" indent="-342900" algn="just">
              <a:lnSpc>
                <a:spcPct val="105000"/>
              </a:lnSpc>
              <a:spcAft>
                <a:spcPts val="800"/>
              </a:spcAft>
            </a:pP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Y</a:t>
            </a:r>
            <a:r>
              <a:rPr lang="en-US" sz="1800" i="1" baseline="-25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ijklmno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=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µ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</a:t>
            </a:r>
            <a:r>
              <a:rPr lang="en-US" sz="1800" i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en-US" sz="1800" i="1" baseline="-25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+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US" sz="1800" i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+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n-US" sz="1800" i="1" baseline="-25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+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</a:t>
            </a:r>
            <a:r>
              <a:rPr lang="en-US" sz="1800" i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+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</a:t>
            </a:r>
            <a:r>
              <a:rPr lang="en-US" sz="1800" i="1" baseline="-25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+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</a:t>
            </a:r>
            <a:r>
              <a:rPr lang="en-US" sz="1800" i="1" baseline="-25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ijklmno</a:t>
            </a:r>
            <a:r>
              <a:rPr lang="en-US" sz="1800" i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                    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[1]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085860" lvl="1" indent="-342900" algn="just">
              <a:lnSpc>
                <a:spcPct val="105000"/>
              </a:lnSpc>
              <a:spcAft>
                <a:spcPts val="800"/>
              </a:spcAft>
            </a:pP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Y</a:t>
            </a:r>
            <a:r>
              <a:rPr lang="en-US" sz="1800" i="1" baseline="-25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ijklmnop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=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µ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</a:t>
            </a:r>
            <a:r>
              <a:rPr lang="en-US" sz="1800" i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en-US" sz="1800" i="1" baseline="-25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+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US" sz="1800" i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+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n-US" sz="1800" i="1" baseline="-25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+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</a:t>
            </a:r>
            <a:r>
              <a:rPr lang="en-US" sz="1800" i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+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</a:t>
            </a:r>
            <a:r>
              <a:rPr lang="en-US" sz="1800" i="1" baseline="-25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+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en-US" sz="1800" b="1" i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+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</a:t>
            </a:r>
            <a:r>
              <a:rPr lang="en-US" sz="1800" i="1" baseline="-25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ijklmnop</a:t>
            </a:r>
            <a:r>
              <a:rPr lang="en-US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[2]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085860" lvl="1" indent="-342900" algn="just">
              <a:lnSpc>
                <a:spcPct val="105000"/>
              </a:lnSpc>
              <a:spcAft>
                <a:spcPts val="800"/>
              </a:spcAft>
            </a:pPr>
            <a:endParaRPr lang="en-US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defRPr/>
            </a:pPr>
            <a:endParaRPr lang="en-US" sz="3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292929"/>
              </a:solidFill>
            </a:endParaRPr>
          </a:p>
          <a:p>
            <a:pPr>
              <a:buFont typeface="Arial" charset="0"/>
              <a:buNone/>
              <a:defRPr/>
            </a:pPr>
            <a:endParaRPr lang="en-US" dirty="0">
              <a:solidFill>
                <a:srgbClr val="292929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843A2-1BC3-28B8-FF40-3DA132B68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Summary statistics of milk SCC/SCS, composition and milk yield </a:t>
            </a:r>
            <a:br>
              <a:rPr lang="en-US" sz="2400" dirty="0"/>
            </a:br>
            <a:endParaRPr lang="en-US" sz="2800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CF8722F-80A7-5F82-E8BA-273BCC21F99C}"/>
              </a:ext>
            </a:extLst>
          </p:cNvPr>
          <p:cNvGraphicFramePr>
            <a:graphicFrameLocks noGrp="1"/>
          </p:cNvGraphicFramePr>
          <p:nvPr>
            <p:ph sz="quarter" idx="10"/>
          </p:nvPr>
        </p:nvGraphicFramePr>
        <p:xfrm>
          <a:off x="609599" y="1354138"/>
          <a:ext cx="11039477" cy="4911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3025">
                  <a:extLst>
                    <a:ext uri="{9D8B030D-6E8A-4147-A177-3AD203B41FA5}">
                      <a16:colId xmlns:a16="http://schemas.microsoft.com/office/drawing/2014/main" val="2278575706"/>
                    </a:ext>
                  </a:extLst>
                </a:gridCol>
                <a:gridCol w="1566800">
                  <a:extLst>
                    <a:ext uri="{9D8B030D-6E8A-4147-A177-3AD203B41FA5}">
                      <a16:colId xmlns:a16="http://schemas.microsoft.com/office/drawing/2014/main" val="4144455619"/>
                    </a:ext>
                  </a:extLst>
                </a:gridCol>
                <a:gridCol w="1839913">
                  <a:extLst>
                    <a:ext uri="{9D8B030D-6E8A-4147-A177-3AD203B41FA5}">
                      <a16:colId xmlns:a16="http://schemas.microsoft.com/office/drawing/2014/main" val="3978913048"/>
                    </a:ext>
                  </a:extLst>
                </a:gridCol>
                <a:gridCol w="1839913">
                  <a:extLst>
                    <a:ext uri="{9D8B030D-6E8A-4147-A177-3AD203B41FA5}">
                      <a16:colId xmlns:a16="http://schemas.microsoft.com/office/drawing/2014/main" val="584945308"/>
                    </a:ext>
                  </a:extLst>
                </a:gridCol>
                <a:gridCol w="1839913">
                  <a:extLst>
                    <a:ext uri="{9D8B030D-6E8A-4147-A177-3AD203B41FA5}">
                      <a16:colId xmlns:a16="http://schemas.microsoft.com/office/drawing/2014/main" val="3612475568"/>
                    </a:ext>
                  </a:extLst>
                </a:gridCol>
                <a:gridCol w="1839913">
                  <a:extLst>
                    <a:ext uri="{9D8B030D-6E8A-4147-A177-3AD203B41FA5}">
                      <a16:colId xmlns:a16="http://schemas.microsoft.com/office/drawing/2014/main" val="70149473"/>
                    </a:ext>
                  </a:extLst>
                </a:gridCol>
              </a:tblGrid>
              <a:tr h="370840"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Traits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Overall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Breed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507666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BHFC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HFC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Jersey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9837092"/>
                  </a:ext>
                </a:extLst>
              </a:tr>
              <a:tr h="758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(n</a:t>
                      </a:r>
                      <a:r>
                        <a:rPr lang="en-US" sz="20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=6.1)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(n = 90.3)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(n =2.4)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(n =1.2)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6016668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Mean±SD</a:t>
                      </a:r>
                      <a:r>
                        <a:rPr lang="en-US" sz="2000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 ± SD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 ± SD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 ± SD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8301153"/>
                  </a:ext>
                </a:extLst>
              </a:tr>
              <a:tr h="23037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SCS (cells/mL)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12.39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12.34±1.53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12.34±1.5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11.78±1.31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10.23±1.66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98608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SCC (cells/mL)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655663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609662±1017305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675637±1028310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246795±262683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133266.5±394955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5813743"/>
                  </a:ext>
                </a:extLst>
              </a:tr>
              <a:tr h="1450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Lactose (%)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4.75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4.97±0.29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4.73±0.36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4.97±0.31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5.12±0.25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70391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Protein (%)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3.17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3.30±0.2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3.15±0.24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3.27±0.2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3.41±0.16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4237387"/>
                  </a:ext>
                </a:extLst>
              </a:tr>
              <a:tr h="2026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SNF (%)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8.64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9.01±0.53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8.6±0.65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8.98±0.56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9.3±0.45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2993689"/>
                  </a:ext>
                </a:extLst>
              </a:tr>
              <a:tr h="7867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Salt (%)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0.73±0.05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0.699±0.0.05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0.73±0.0.05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0.76±0.04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036801"/>
                  </a:ext>
                </a:extLst>
              </a:tr>
              <a:tr h="2213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Fat (%)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2.76±1.33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2.54±1.7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5.03±1.75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2.52±1.95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497381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TS (%)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11.24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11.77±1.49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11.12±1.93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14±10.97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11.82±2.15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283400"/>
                  </a:ext>
                </a:extLst>
              </a:tr>
              <a:tr h="29508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 (mS/cm)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6.07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5.85±1.1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6.11±1.02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5.83±0.85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4.96±0.63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0897895"/>
                  </a:ext>
                </a:extLst>
              </a:tr>
              <a:tr h="21951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Density (kg/m</a:t>
                      </a:r>
                      <a:r>
                        <a:rPr lang="en-US" sz="1800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1030.4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1031.75±2.18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1030.34±2.7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1029.67±2.24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1033.01±1.93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1159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 (liters)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10.54±4.49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10.72±5.07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5.73±2.46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3.21±1.18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319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24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427038"/>
            <a:ext cx="1074420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Association of SCS with 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</a:rPr>
              <a:t>milk composition </a:t>
            </a:r>
            <a:r>
              <a:rPr lang="en-US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and yield </a:t>
            </a:r>
            <a:b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en-US" altLang="en-KE" dirty="0">
              <a:solidFill>
                <a:srgbClr val="712C3D"/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762999" y="1396206"/>
            <a:ext cx="3066189" cy="406558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non-significant (p&gt;0.05) negative correlation was recorded between milk yield, lactose, SNF, protein and salt.</a:t>
            </a:r>
          </a:p>
          <a:p>
            <a:pPr>
              <a:defRPr/>
            </a:pPr>
            <a:endParaRPr lang="en-US" sz="4000" dirty="0">
              <a:solidFill>
                <a:srgbClr val="292929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292929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292929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6964ED-9649-3BBE-C9FD-151F0C8C7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825" y="1277938"/>
            <a:ext cx="7657240" cy="48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259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D4DC4-699B-2DE4-6A5D-EEA524809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1F376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Effects of genetic and non-genetic factors</a:t>
            </a:r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FBE363F-689E-EDB4-17E0-924BBD3596E2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791307837"/>
              </p:ext>
            </p:extLst>
          </p:nvPr>
        </p:nvGraphicFramePr>
        <p:xfrm>
          <a:off x="609597" y="1318759"/>
          <a:ext cx="10963166" cy="525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4554">
                  <a:extLst>
                    <a:ext uri="{9D8B030D-6E8A-4147-A177-3AD203B41FA5}">
                      <a16:colId xmlns:a16="http://schemas.microsoft.com/office/drawing/2014/main" val="2074760161"/>
                    </a:ext>
                  </a:extLst>
                </a:gridCol>
                <a:gridCol w="5282734">
                  <a:extLst>
                    <a:ext uri="{9D8B030D-6E8A-4147-A177-3AD203B41FA5}">
                      <a16:colId xmlns:a16="http://schemas.microsoft.com/office/drawing/2014/main" val="4207774710"/>
                    </a:ext>
                  </a:extLst>
                </a:gridCol>
                <a:gridCol w="1058633">
                  <a:extLst>
                    <a:ext uri="{9D8B030D-6E8A-4147-A177-3AD203B41FA5}">
                      <a16:colId xmlns:a16="http://schemas.microsoft.com/office/drawing/2014/main" val="3243217714"/>
                    </a:ext>
                  </a:extLst>
                </a:gridCol>
                <a:gridCol w="2007245">
                  <a:extLst>
                    <a:ext uri="{9D8B030D-6E8A-4147-A177-3AD203B41FA5}">
                      <a16:colId xmlns:a16="http://schemas.microsoft.com/office/drawing/2014/main" val="1498141457"/>
                    </a:ext>
                  </a:extLst>
                </a:gridCol>
              </a:tblGrid>
              <a:tr h="30021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Main factors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Significant milk traits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581287196"/>
                  </a:ext>
                </a:extLst>
              </a:tr>
              <a:tr h="300217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Genetic factors Breed, Lactation stage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604066077"/>
                  </a:ext>
                </a:extLst>
              </a:tr>
              <a:tr h="61267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Breed &amp; lactation stage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SCS, Lactose, Protein, SNF, Salt, TS, Fat, Density, EC and milk yield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12871148"/>
                  </a:ext>
                </a:extLst>
              </a:tr>
              <a:tr h="61267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SCC class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Lactose, Protein, SNF, Salt, TS, Fat, Density, EC and milk yield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Fat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538654496"/>
                  </a:ext>
                </a:extLst>
              </a:tr>
              <a:tr h="11766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Parity number</a:t>
                      </a:r>
                      <a:endParaRPr lang="en-US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SCS, Lactose, Protein, SNF, Salt, TS, Density, and EC </a:t>
                      </a:r>
                    </a:p>
                  </a:txBody>
                  <a:tcPr marL="68580" marR="68580" marT="9525" marB="0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milk yield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510963341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Non-genetic factors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8446132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Herd size &amp; Location</a:t>
                      </a:r>
                      <a:endParaRPr lang="en-US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SCS, Lactose, Protein, SNF, Salt, TS, Fat, Density, EC and milk yield</a:t>
                      </a:r>
                    </a:p>
                  </a:txBody>
                  <a:tcPr marL="68580" marR="68580" marT="9525" marB="0"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564628055"/>
                  </a:ext>
                </a:extLst>
              </a:tr>
              <a:tr h="92513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Sampling season 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 and milk yield</a:t>
                      </a:r>
                    </a:p>
                  </a:txBody>
                  <a:tcPr marL="68580" marR="68580" marT="9525" marB="0"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SCS, Lactose, Protein, SNF, Salt, TS, Fat, Density, </a:t>
                      </a:r>
                    </a:p>
                  </a:txBody>
                  <a:tcPr marL="68580" marR="68580" marT="9525" marB="0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SCS, Lactose, Protein, SNF, Salt, TS, Fat, Density, 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120742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7448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CDA72-2FCA-E2DF-7A69-9F6B7AD7E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1F376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Effects of genetic and non-genetic factors on SCS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9C7B992-F17E-3D0C-97E5-C8E46B1A8F8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864219" y="1273629"/>
            <a:ext cx="10043266" cy="5156540"/>
          </a:xfrm>
        </p:spPr>
      </p:pic>
    </p:spTree>
    <p:extLst>
      <p:ext uri="{BB962C8B-B14F-4D97-AF65-F5344CB8AC3E}">
        <p14:creationId xmlns:p14="http://schemas.microsoft.com/office/powerpoint/2010/main" val="4097533948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" id="{450022C7-A3AD-DE49-A12D-A3E97BC7370A}" vid="{0C74D695-0169-924D-BAB4-E48201EDD49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16" ma:contentTypeDescription="Create a new document." ma:contentTypeScope="" ma:versionID="be8c4afb01fe0084fca338e4369bedd9">
  <xsd:schema xmlns:xsd="http://www.w3.org/2001/XMLSchema" xmlns:xs="http://www.w3.org/2001/XMLSchema" xmlns:p="http://schemas.microsoft.com/office/2006/metadata/properties" xmlns:ns2="9f5e9607-a28b-487e-b093-da60e75ee109" xmlns:ns3="d8ada133-6b60-4b4f-b9cb-7718ee96dc55" targetNamespace="http://schemas.microsoft.com/office/2006/metadata/properties" ma:root="true" ma:fieldsID="15dbf2cea28e265f539c2cff4292141e" ns2:_="" ns3:_="">
    <xsd:import namespace="9f5e9607-a28b-487e-b093-da60e75ee109"/>
    <xsd:import namespace="d8ada133-6b60-4b4f-b9cb-7718ee96dc5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d64f040-5cca-44d4-a663-1d47778943c0}" ma:internalName="TaxCatchAll" ma:showField="CatchAllData" ma:web="9f5e9607-a28b-487e-b093-da60e75ee10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ada133-6b60-4b4f-b9cb-7718ee96dc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1616629-9183-4d38-9e3a-f9db27d53a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f5e9607-a28b-487e-b093-da60e75ee109" xsi:nil="true"/>
    <lcf76f155ced4ddcb4097134ff3c332f xmlns="d8ada133-6b60-4b4f-b9cb-7718ee96dc5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6FC94D-B9C3-43BF-A8BC-E2786E8E01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d8ada133-6b60-4b4f-b9cb-7718ee96dc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EF2A85-305E-4872-962A-A2756340EECE}">
  <ds:schemaRefs>
    <ds:schemaRef ds:uri="http://schemas.microsoft.com/office/2006/metadata/properties"/>
    <ds:schemaRef ds:uri="http://schemas.microsoft.com/office/infopath/2007/PartnerControls"/>
    <ds:schemaRef ds:uri="9f5e9607-a28b-487e-b093-da60e75ee109"/>
    <ds:schemaRef ds:uri="d8ada133-6b60-4b4f-b9cb-7718ee96dc55"/>
  </ds:schemaRefs>
</ds:datastoreItem>
</file>

<file path=customXml/itemProps3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ILRIPPT_jan2021</Template>
  <TotalTime>379</TotalTime>
  <Words>889</Words>
  <Application>Microsoft Office PowerPoint</Application>
  <PresentationFormat>Widescreen</PresentationFormat>
  <Paragraphs>168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Teko</vt:lpstr>
      <vt:lpstr>Times New Roman</vt:lpstr>
      <vt:lpstr>Wingdings</vt:lpstr>
      <vt:lpstr>ilri_powerpoint_template_apr2013</vt:lpstr>
      <vt:lpstr>Milk somatic cell count, composition and yield of multibreed dairy cattle in Ethiopia </vt:lpstr>
      <vt:lpstr>Introduction </vt:lpstr>
      <vt:lpstr>Introduction…</vt:lpstr>
      <vt:lpstr>Materials and Methods</vt:lpstr>
      <vt:lpstr>Statistical analysis </vt:lpstr>
      <vt:lpstr>Summary statistics of milk SCC/SCS, composition and milk yield  </vt:lpstr>
      <vt:lpstr>Association of SCS with milk composition and yield  </vt:lpstr>
      <vt:lpstr>Effects of genetic and non-genetic factors</vt:lpstr>
      <vt:lpstr>Effects of genetic and non-genetic factors on SCS</vt:lpstr>
      <vt:lpstr>Effects of genetic and non-genetic factors on Fat</vt:lpstr>
      <vt:lpstr>Effects of genetic and non-genetic factors</vt:lpstr>
      <vt:lpstr>Conclusion  </vt:lpstr>
      <vt:lpstr>Acknowledgments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Milk somatic cell count, composition and yield of multibreed dairy cattle in Ethiopia</dc:title>
  <dc:creator>HP</dc:creator>
  <cp:lastModifiedBy>Mulat, Bizuwork (ILRI)</cp:lastModifiedBy>
  <cp:revision>59</cp:revision>
  <dcterms:created xsi:type="dcterms:W3CDTF">2023-09-24T12:47:04Z</dcterms:created>
  <dcterms:modified xsi:type="dcterms:W3CDTF">2023-10-23T16:56:57Z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  <property fmtid="{D5CDD505-2E9C-101B-9397-08002B2CF9AE}" pid="3" name="MSIP_Label_80c4d10e-bd94-4e7c-b4a1-fe20ff6d8abe_Enabled">
    <vt:lpwstr>true</vt:lpwstr>
  </property>
  <property fmtid="{D5CDD505-2E9C-101B-9397-08002B2CF9AE}" pid="4" name="MSIP_Label_80c4d10e-bd94-4e7c-b4a1-fe20ff6d8abe_SetDate">
    <vt:lpwstr>2021-01-26T07:19:47Z</vt:lpwstr>
  </property>
  <property fmtid="{D5CDD505-2E9C-101B-9397-08002B2CF9AE}" pid="5" name="MSIP_Label_80c4d10e-bd94-4e7c-b4a1-fe20ff6d8abe_Method">
    <vt:lpwstr>Standard</vt:lpwstr>
  </property>
  <property fmtid="{D5CDD505-2E9C-101B-9397-08002B2CF9AE}" pid="6" name="MSIP_Label_80c4d10e-bd94-4e7c-b4a1-fe20ff6d8abe_Name">
    <vt:lpwstr>80c4d10e-bd94-4e7c-b4a1-fe20ff6d8abe</vt:lpwstr>
  </property>
  <property fmtid="{D5CDD505-2E9C-101B-9397-08002B2CF9AE}" pid="7" name="MSIP_Label_80c4d10e-bd94-4e7c-b4a1-fe20ff6d8abe_SiteId">
    <vt:lpwstr>6afa0e00-fa14-40b7-8a2e-22a7f8c357d5</vt:lpwstr>
  </property>
  <property fmtid="{D5CDD505-2E9C-101B-9397-08002B2CF9AE}" pid="8" name="MSIP_Label_80c4d10e-bd94-4e7c-b4a1-fe20ff6d8abe_ActionId">
    <vt:lpwstr>cbbe11e2-0fe5-494a-8c83-7dfdfd3148c5</vt:lpwstr>
  </property>
  <property fmtid="{D5CDD505-2E9C-101B-9397-08002B2CF9AE}" pid="9" name="MSIP_Label_80c4d10e-bd94-4e7c-b4a1-fe20ff6d8abe_ContentBits">
    <vt:lpwstr>0</vt:lpwstr>
  </property>
  <property fmtid="{D5CDD505-2E9C-101B-9397-08002B2CF9AE}" pid="10" name="MediaServiceImageTags">
    <vt:lpwstr/>
  </property>
</Properties>
</file>