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323" r:id="rId2"/>
    <p:sldId id="321" r:id="rId3"/>
    <p:sldId id="325" r:id="rId4"/>
    <p:sldId id="324" r:id="rId5"/>
    <p:sldId id="326" r:id="rId6"/>
    <p:sldId id="327" r:id="rId7"/>
    <p:sldId id="372" r:id="rId8"/>
    <p:sldId id="369" r:id="rId9"/>
    <p:sldId id="402" r:id="rId10"/>
    <p:sldId id="403" r:id="rId11"/>
    <p:sldId id="404" r:id="rId12"/>
    <p:sldId id="406" r:id="rId13"/>
    <p:sldId id="425" r:id="rId14"/>
    <p:sldId id="426" r:id="rId15"/>
    <p:sldId id="437" r:id="rId16"/>
    <p:sldId id="435" r:id="rId17"/>
    <p:sldId id="428" r:id="rId18"/>
    <p:sldId id="438" r:id="rId19"/>
    <p:sldId id="431" r:id="rId20"/>
    <p:sldId id="432" r:id="rId21"/>
    <p:sldId id="433" r:id="rId22"/>
    <p:sldId id="419" r:id="rId23"/>
    <p:sldId id="420" r:id="rId24"/>
    <p:sldId id="421" r:id="rId25"/>
    <p:sldId id="423" r:id="rId26"/>
    <p:sldId id="424" r:id="rId27"/>
    <p:sldId id="36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9E42"/>
    <a:srgbClr val="639C8C"/>
    <a:srgbClr val="C27964"/>
    <a:srgbClr val="F2E2DE"/>
    <a:srgbClr val="724E66"/>
    <a:srgbClr val="7D6329"/>
    <a:srgbClr val="508336"/>
    <a:srgbClr val="D79653"/>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74AA56-3D9E-E04A-AC15-79D1EFC51B0F}" v="19" dt="2023-06-22T09:50:43.0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9"/>
    <p:restoredTop sz="72746" autoAdjust="0"/>
  </p:normalViewPr>
  <p:slideViewPr>
    <p:cSldViewPr snapToGrid="0" snapToObjects="1">
      <p:cViewPr varScale="1">
        <p:scale>
          <a:sx n="83" d="100"/>
          <a:sy n="83" d="100"/>
        </p:scale>
        <p:origin x="135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06/07/2023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333333"/>
                </a:solidFill>
              </a:rPr>
              <a:t>Transdisciplinary collaboration </a:t>
            </a:r>
            <a:r>
              <a:rPr lang="en-US" sz="1200" dirty="0">
                <a:solidFill>
                  <a:srgbClr val="333333"/>
                </a:solidFill>
              </a:rPr>
              <a:t>goes beyond interdisciplinary collaboration, to include participatory approaches that engage multiple levels of </a:t>
            </a:r>
            <a:r>
              <a:rPr lang="en-US" sz="1200" u="sng" dirty="0">
                <a:solidFill>
                  <a:srgbClr val="333333"/>
                </a:solidFill>
              </a:rPr>
              <a:t>stakeholders</a:t>
            </a:r>
            <a:r>
              <a:rPr lang="en-US" sz="1200" dirty="0">
                <a:solidFill>
                  <a:srgbClr val="333333"/>
                </a:solidFill>
              </a:rPr>
              <a:t>, including the community, academia, and government.</a:t>
            </a:r>
          </a:p>
          <a:p>
            <a:endParaRPr lang="en-US" sz="1200" dirty="0">
              <a:solidFill>
                <a:srgbClr val="333333"/>
              </a:solidFill>
            </a:endParaRPr>
          </a:p>
          <a:p>
            <a:r>
              <a:rPr lang="en-US" sz="1200" dirty="0">
                <a:solidFill>
                  <a:srgbClr val="333333"/>
                </a:solidFill>
              </a:rPr>
              <a:t>Explain that the focus for today is about stakeholder engagement.</a:t>
            </a:r>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7</a:t>
            </a:fld>
            <a:endParaRPr lang="en-GB"/>
          </a:p>
        </p:txBody>
      </p:sp>
    </p:spTree>
    <p:extLst>
      <p:ext uri="{BB962C8B-B14F-4D97-AF65-F5344CB8AC3E}">
        <p14:creationId xmlns:p14="http://schemas.microsoft.com/office/powerpoint/2010/main" val="2244865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According to NEOH, </a:t>
            </a:r>
            <a:r>
              <a:rPr lang="en-US" sz="1800" b="1" dirty="0">
                <a:solidFill>
                  <a:srgbClr val="008080"/>
                </a:solidFill>
                <a:effectLst/>
                <a:latin typeface="Arial" panose="020B0604020202020204" pitchFamily="34" charset="0"/>
                <a:ea typeface="Arial" panose="020B0604020202020204" pitchFamily="34" charset="0"/>
              </a:rPr>
              <a:t>stakeholder</a:t>
            </a:r>
            <a:r>
              <a:rPr lang="en-US" sz="1800" dirty="0">
                <a:solidFill>
                  <a:srgbClr val="008080"/>
                </a:solidFill>
                <a:effectLst/>
                <a:latin typeface="Arial" panose="020B0604020202020204" pitchFamily="34" charset="0"/>
                <a:ea typeface="Arial" panose="020B0604020202020204" pitchFamily="34" charset="0"/>
              </a:rPr>
              <a:t> </a:t>
            </a:r>
            <a:r>
              <a:rPr lang="en-US" sz="1800" dirty="0">
                <a:solidFill>
                  <a:srgbClr val="000000"/>
                </a:solidFill>
                <a:effectLst/>
                <a:latin typeface="Arial" panose="020B0604020202020204" pitchFamily="34" charset="0"/>
                <a:ea typeface="Arial" panose="020B0604020202020204" pitchFamily="34" charset="0"/>
              </a:rPr>
              <a:t>is ‘</a:t>
            </a:r>
            <a:r>
              <a:rPr lang="en-US" sz="1800" i="1" dirty="0">
                <a:solidFill>
                  <a:srgbClr val="000000"/>
                </a:solidFill>
                <a:effectLst/>
                <a:latin typeface="Arial" panose="020B0604020202020204" pitchFamily="34" charset="0"/>
                <a:ea typeface="Arial" panose="020B0604020202020204" pitchFamily="34" charset="0"/>
              </a:rPr>
              <a:t>any individual, group or organization who may affect, be affected by, or perceive themselves to be affected by a decision or activity</a:t>
            </a:r>
            <a:r>
              <a:rPr lang="en-US" sz="1800" dirty="0">
                <a:solidFill>
                  <a:srgbClr val="000000"/>
                </a:solidFill>
                <a:effectLst/>
                <a:latin typeface="Arial" panose="020B0604020202020204" pitchFamily="34" charset="0"/>
                <a:ea typeface="Arial" panose="020B0604020202020204" pitchFamily="34" charset="0"/>
              </a:rPr>
              <a:t>’ while </a:t>
            </a:r>
            <a:r>
              <a:rPr lang="en-US" sz="1800" b="1" dirty="0">
                <a:solidFill>
                  <a:srgbClr val="008080"/>
                </a:solidFill>
                <a:effectLst/>
                <a:latin typeface="Arial" panose="020B0604020202020204" pitchFamily="34" charset="0"/>
                <a:ea typeface="Arial" panose="020B0604020202020204" pitchFamily="34" charset="0"/>
              </a:rPr>
              <a:t>actors</a:t>
            </a:r>
            <a:r>
              <a:rPr lang="en-US" sz="1800" dirty="0">
                <a:solidFill>
                  <a:srgbClr val="000000"/>
                </a:solidFill>
                <a:effectLst/>
                <a:latin typeface="Arial" panose="020B0604020202020204" pitchFamily="34" charset="0"/>
                <a:ea typeface="Arial" panose="020B0604020202020204" pitchFamily="34" charset="0"/>
              </a:rPr>
              <a:t> are a subgroup of stakeholders such as ‘</a:t>
            </a:r>
            <a:r>
              <a:rPr lang="en-US" sz="1800" i="1" dirty="0">
                <a:solidFill>
                  <a:srgbClr val="000000"/>
                </a:solidFill>
                <a:effectLst/>
                <a:latin typeface="Arial" panose="020B0604020202020204" pitchFamily="34" charset="0"/>
                <a:ea typeface="Arial" panose="020B0604020202020204" pitchFamily="34" charset="0"/>
              </a:rPr>
              <a:t>any individual, group or organization who acts, or takes part in the context of the One Health initiative</a:t>
            </a:r>
            <a:r>
              <a:rPr lang="en-US" sz="1800" dirty="0">
                <a:solidFill>
                  <a:srgbClr val="000000"/>
                </a:solidFill>
                <a:effectLst/>
                <a:latin typeface="Arial" panose="020B0604020202020204" pitchFamily="34" charset="0"/>
                <a:ea typeface="Arial" panose="020B0604020202020204" pitchFamily="34" charset="0"/>
              </a:rPr>
              <a:t>’ (</a:t>
            </a:r>
            <a:r>
              <a:rPr lang="en-US" sz="1800" dirty="0" err="1">
                <a:solidFill>
                  <a:srgbClr val="000000"/>
                </a:solidFill>
                <a:effectLst/>
                <a:latin typeface="Arial" panose="020B0604020202020204" pitchFamily="34" charset="0"/>
                <a:ea typeface="Arial" panose="020B0604020202020204" pitchFamily="34" charset="0"/>
              </a:rPr>
              <a:t>Rüegg</a:t>
            </a:r>
            <a:r>
              <a:rPr lang="en-US" sz="1800" i="1" dirty="0">
                <a:solidFill>
                  <a:srgbClr val="000000"/>
                </a:solidFill>
                <a:effectLst/>
                <a:latin typeface="Arial" panose="020B0604020202020204" pitchFamily="34" charset="0"/>
                <a:ea typeface="Arial" panose="020B0604020202020204" pitchFamily="34" charset="0"/>
              </a:rPr>
              <a:t> et al.</a:t>
            </a:r>
            <a:r>
              <a:rPr lang="en-US" sz="1800" dirty="0">
                <a:solidFill>
                  <a:srgbClr val="000000"/>
                </a:solidFill>
                <a:effectLst/>
                <a:latin typeface="Arial" panose="020B0604020202020204" pitchFamily="34" charset="0"/>
                <a:ea typeface="Arial" panose="020B0604020202020204" pitchFamily="34" charset="0"/>
              </a:rPr>
              <a:t>, 2018).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00000"/>
              </a:solidFill>
              <a:effectLst/>
              <a:latin typeface="Arial" panose="020B0604020202020204" pitchFamily="34" charset="0"/>
              <a:ea typeface="Arial" panose="020B0604020202020204" pitchFamily="34" charset="0"/>
            </a:endParaRPr>
          </a:p>
          <a:p>
            <a:pPr>
              <a:lnSpc>
                <a:spcPct val="115000"/>
              </a:lnSpc>
            </a:pPr>
            <a:r>
              <a:rPr lang="en-US" sz="1800" dirty="0">
                <a:solidFill>
                  <a:srgbClr val="000000"/>
                </a:solidFill>
                <a:effectLst/>
                <a:latin typeface="Arial" panose="020B0604020202020204" pitchFamily="34" charset="0"/>
                <a:ea typeface="Arial" panose="020B0604020202020204" pitchFamily="34" charset="0"/>
              </a:rPr>
              <a:t>In general, stakeholders who should be engaged in One Health initiatives include: </a:t>
            </a:r>
            <a:endParaRPr lang="en-GB" sz="1800" dirty="0">
              <a:solidFill>
                <a:srgbClr val="000000"/>
              </a:solidFill>
              <a:effectLst/>
              <a:latin typeface="Arial" panose="020B0604020202020204" pitchFamily="34" charset="0"/>
              <a:ea typeface="Arial" panose="020B0604020202020204" pitchFamily="34" charset="0"/>
            </a:endParaRP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Primary stakeholders: people or groups that stand to be directly affected, either positively or negatively, by an effort or the actions of an agency, institution, or organization</a:t>
            </a:r>
          </a:p>
          <a:p>
            <a:pPr marL="342900" lvl="0" indent="-342900">
              <a:lnSpc>
                <a:spcPct val="115000"/>
              </a:lnSpc>
              <a:buFont typeface="Symbol" panose="05050102010706020507" pitchFamily="18" charset="2"/>
              <a:buChar char=""/>
            </a:pPr>
            <a:r>
              <a:rPr lang="en-US" sz="1800" dirty="0">
                <a:solidFill>
                  <a:srgbClr val="000000"/>
                </a:solidFill>
                <a:effectLst/>
                <a:latin typeface="Arial" panose="020B0604020202020204" pitchFamily="34" charset="0"/>
                <a:ea typeface="Arial" panose="020B0604020202020204" pitchFamily="34" charset="0"/>
              </a:rPr>
              <a:t>Secondary stakeholders: people or groups that are indirectly affected, either positively or negatively, by an effort or the actions of an agency, institution, or organization</a:t>
            </a:r>
            <a:r>
              <a:rPr lang="en-ET" sz="2800" dirty="0">
                <a:effectLst/>
              </a:rPr>
              <a:t> </a:t>
            </a:r>
          </a:p>
          <a:p>
            <a:pPr marL="342900" lvl="0" indent="-342900">
              <a:lnSpc>
                <a:spcPct val="115000"/>
              </a:lnSpc>
              <a:buFont typeface="Symbol" panose="05050102010706020507" pitchFamily="18" charset="2"/>
              <a:buChar char=""/>
            </a:pPr>
            <a:endParaRPr lang="en-GB" sz="1800" dirty="0">
              <a:solidFill>
                <a:srgbClr val="000000"/>
              </a:solidFill>
              <a:effectLst/>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Community </a:t>
            </a:r>
            <a:r>
              <a:rPr lang="en-GB" b="0" dirty="0"/>
              <a:t>is</a:t>
            </a:r>
            <a:r>
              <a:rPr lang="en-GB" b="1" dirty="0"/>
              <a:t> </a:t>
            </a:r>
            <a:r>
              <a:rPr lang="en-US" dirty="0"/>
              <a:t>a group of people who are brought together by something in common, such as cultural background, shared experience, and geographic location.</a:t>
            </a:r>
          </a:p>
          <a:p>
            <a:endParaRPr lang="en-GB" b="1" dirty="0"/>
          </a:p>
        </p:txBody>
      </p:sp>
      <p:sp>
        <p:nvSpPr>
          <p:cNvPr id="4" name="Slide Number Placeholder 3"/>
          <p:cNvSpPr>
            <a:spLocks noGrp="1"/>
          </p:cNvSpPr>
          <p:nvPr>
            <p:ph type="sldNum" sz="quarter" idx="5"/>
          </p:nvPr>
        </p:nvSpPr>
        <p:spPr/>
        <p:txBody>
          <a:bodyPr/>
          <a:lstStyle/>
          <a:p>
            <a:fld id="{3846B3DA-78FF-B544-8F6A-5C08D4C8FE87}" type="slidenum">
              <a:rPr lang="en-GB" smtClean="0"/>
              <a:t>8</a:t>
            </a:fld>
            <a:endParaRPr lang="en-GB"/>
          </a:p>
        </p:txBody>
      </p:sp>
    </p:spTree>
    <p:extLst>
      <p:ext uri="{BB962C8B-B14F-4D97-AF65-F5344CB8AC3E}">
        <p14:creationId xmlns:p14="http://schemas.microsoft.com/office/powerpoint/2010/main" val="3327401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Each approach is distinct, and one is not of a higher order than the other. Not all communities at all times are capable or interested in owning an initiative. Depending on the scenario it may make sense for organizations/authorities to lead a One Health initiative. Conditions for community-led approaches are met when there is shared community concern, a sense of responsibility and a desire to act. </a:t>
            </a:r>
            <a:endParaRPr lang="en-ET"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15</a:t>
            </a:fld>
            <a:endParaRPr lang="en-GB"/>
          </a:p>
        </p:txBody>
      </p:sp>
    </p:spTree>
    <p:extLst>
      <p:ext uri="{BB962C8B-B14F-4D97-AF65-F5344CB8AC3E}">
        <p14:creationId xmlns:p14="http://schemas.microsoft.com/office/powerpoint/2010/main" val="2249308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Arial" panose="020B0604020202020204" pitchFamily="34" charset="0"/>
                <a:ea typeface="Arial" panose="020B0604020202020204" pitchFamily="34" charset="0"/>
              </a:rPr>
              <a:t>Emphasize that different approaches and tools are needed for different One Health problems, depending on the ultimate aim of the engagement. Over time, One Health initiatives should aim to empower communities so that they can take control of their own health and well-being, and that of their animals and surrounding environment. This ensures that initiatives will be sustainable.</a:t>
            </a:r>
            <a:endParaRPr lang="en-GB" sz="1800" dirty="0">
              <a:solidFill>
                <a:srgbClr val="000000"/>
              </a:solidFill>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3846B3DA-78FF-B544-8F6A-5C08D4C8FE87}" type="slidenum">
              <a:rPr lang="en-GB" smtClean="0"/>
              <a:t>17</a:t>
            </a:fld>
            <a:endParaRPr lang="en-GB"/>
          </a:p>
        </p:txBody>
      </p:sp>
    </p:spTree>
    <p:extLst>
      <p:ext uri="{BB962C8B-B14F-4D97-AF65-F5344CB8AC3E}">
        <p14:creationId xmlns:p14="http://schemas.microsoft.com/office/powerpoint/2010/main" val="42203480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484F84BD-E28A-47B1-6594-1DB9556137B0}"/>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3B43208F-138D-6724-3F62-A611454354BA}"/>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59D98501-E6E8-5759-9143-FC69303D8C78}"/>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703ED6A2-F22F-AEF1-D9DA-B8034CDB6AD1}"/>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7D855725-51D5-795A-6660-E9A521D52DAE}"/>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EC137B0F-E130-E562-21A3-15F0C1E25325}"/>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2680833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514478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2498293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953246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752443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58628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443511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43814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06/07/2023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597112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06/07/2023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2"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311869767"/>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50" r:id="rId4"/>
    <p:sldLayoutId id="2147483652" r:id="rId5"/>
    <p:sldLayoutId id="2147483653" r:id="rId6"/>
    <p:sldLayoutId id="2147483654" r:id="rId7"/>
    <p:sldLayoutId id="2147483655"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Eqwxife716M" TargetMode="Externa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37429-D18C-A5A6-C3C0-A9BC3819405D}"/>
              </a:ext>
            </a:extLst>
          </p:cNvPr>
          <p:cNvSpPr>
            <a:spLocks noGrp="1"/>
          </p:cNvSpPr>
          <p:nvPr>
            <p:ph type="title"/>
          </p:nvPr>
        </p:nvSpPr>
        <p:spPr/>
        <p:txBody>
          <a:bodyPr/>
          <a:lstStyle/>
          <a:p>
            <a:r>
              <a:rPr lang="en-GB" dirty="0"/>
              <a:t>Key actors/stakeholders in One Health</a:t>
            </a:r>
          </a:p>
        </p:txBody>
      </p:sp>
      <p:sp>
        <p:nvSpPr>
          <p:cNvPr id="3" name="Content Placeholder 2">
            <a:extLst>
              <a:ext uri="{FF2B5EF4-FFF2-40B4-BE49-F238E27FC236}">
                <a16:creationId xmlns:a16="http://schemas.microsoft.com/office/drawing/2014/main" id="{CD8CBFE5-B031-F239-E24F-2CA8211AF702}"/>
              </a:ext>
            </a:extLst>
          </p:cNvPr>
          <p:cNvSpPr>
            <a:spLocks noGrp="1"/>
          </p:cNvSpPr>
          <p:nvPr>
            <p:ph idx="1"/>
          </p:nvPr>
        </p:nvSpPr>
        <p:spPr/>
        <p:txBody>
          <a:bodyPr/>
          <a:lstStyle/>
          <a:p>
            <a:r>
              <a:rPr lang="en-GB" b="1" dirty="0"/>
              <a:t>NGOs; professional organizations, universities and other knowledge institutions</a:t>
            </a:r>
          </a:p>
          <a:p>
            <a:pPr lvl="1"/>
            <a:r>
              <a:rPr lang="en-GB" dirty="0"/>
              <a:t>Role: </a:t>
            </a:r>
            <a:r>
              <a:rPr lang="en-US" dirty="0"/>
              <a:t>stewardship; research, resource mobilization; generation of knowledge; capacity development; intervention design; and implementation of One Health initiatives</a:t>
            </a:r>
            <a:endParaRPr lang="en-GB" dirty="0"/>
          </a:p>
          <a:p>
            <a:pPr lvl="1"/>
            <a:endParaRPr lang="en-GB" dirty="0"/>
          </a:p>
          <a:p>
            <a:r>
              <a:rPr lang="en-GB" b="1" dirty="0"/>
              <a:t>Relevant line ministries </a:t>
            </a:r>
            <a:r>
              <a:rPr lang="en-GB" dirty="0"/>
              <a:t>(national/sub-national)</a:t>
            </a:r>
          </a:p>
          <a:p>
            <a:pPr lvl="1"/>
            <a:r>
              <a:rPr lang="en-GB" dirty="0"/>
              <a:t>In One Health includes ministries for: </a:t>
            </a:r>
            <a:r>
              <a:rPr lang="en-US" dirty="0"/>
              <a:t>health, agriculture/livestock, and natural resources/environment (amongst others)</a:t>
            </a:r>
            <a:endParaRPr lang="en-GB" dirty="0"/>
          </a:p>
          <a:p>
            <a:pPr lvl="1"/>
            <a:r>
              <a:rPr lang="en-GB" dirty="0"/>
              <a:t>Role: </a:t>
            </a:r>
            <a:r>
              <a:rPr lang="en-US" dirty="0"/>
              <a:t>formulation and implementation of policies for the promotion of health and disease control; high-level coordination for One Health; strategic planning</a:t>
            </a:r>
            <a:endParaRPr lang="en-GB" dirty="0"/>
          </a:p>
        </p:txBody>
      </p:sp>
      <p:pic>
        <p:nvPicPr>
          <p:cNvPr id="4" name="Graphic 3" descr="Presentation with checklist with solid fill">
            <a:extLst>
              <a:ext uri="{FF2B5EF4-FFF2-40B4-BE49-F238E27FC236}">
                <a16:creationId xmlns:a16="http://schemas.microsoft.com/office/drawing/2014/main" id="{908BEB48-C9EE-0E60-72CF-BB92DA3E40A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955353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9F9E5-1BCE-5AD4-21CD-633F5F40B848}"/>
              </a:ext>
            </a:extLst>
          </p:cNvPr>
          <p:cNvSpPr>
            <a:spLocks noGrp="1"/>
          </p:cNvSpPr>
          <p:nvPr>
            <p:ph type="title"/>
          </p:nvPr>
        </p:nvSpPr>
        <p:spPr/>
        <p:txBody>
          <a:bodyPr/>
          <a:lstStyle/>
          <a:p>
            <a:r>
              <a:rPr lang="en-GB" dirty="0"/>
              <a:t>Key actors/stakeholders in One Health</a:t>
            </a:r>
          </a:p>
        </p:txBody>
      </p:sp>
      <p:sp>
        <p:nvSpPr>
          <p:cNvPr id="3" name="Content Placeholder 2">
            <a:extLst>
              <a:ext uri="{FF2B5EF4-FFF2-40B4-BE49-F238E27FC236}">
                <a16:creationId xmlns:a16="http://schemas.microsoft.com/office/drawing/2014/main" id="{9904E05D-7748-171B-C63F-BA8F4E22AF48}"/>
              </a:ext>
            </a:extLst>
          </p:cNvPr>
          <p:cNvSpPr>
            <a:spLocks noGrp="1"/>
          </p:cNvSpPr>
          <p:nvPr>
            <p:ph idx="1"/>
          </p:nvPr>
        </p:nvSpPr>
        <p:spPr/>
        <p:txBody>
          <a:bodyPr/>
          <a:lstStyle/>
          <a:p>
            <a:r>
              <a:rPr lang="en-US" b="1" dirty="0"/>
              <a:t>Permanent regional bodies and ad hoc networks</a:t>
            </a:r>
          </a:p>
          <a:p>
            <a:pPr lvl="1"/>
            <a:r>
              <a:rPr lang="en-US" dirty="0"/>
              <a:t>E.g. Africa CDC – works with member states to strengthen capacity in relevant areas</a:t>
            </a:r>
          </a:p>
          <a:p>
            <a:pPr lvl="1"/>
            <a:endParaRPr lang="en-US" dirty="0"/>
          </a:p>
          <a:p>
            <a:r>
              <a:rPr lang="en-US" b="1" dirty="0"/>
              <a:t>Multilateral organizations</a:t>
            </a:r>
          </a:p>
          <a:p>
            <a:pPr lvl="1"/>
            <a:r>
              <a:rPr lang="en-US" dirty="0"/>
              <a:t>“Quadripartite alliance for One Health”: FAO, WOAH, UNEP, WHO</a:t>
            </a:r>
          </a:p>
          <a:p>
            <a:pPr lvl="1"/>
            <a:r>
              <a:rPr lang="en-US" dirty="0"/>
              <a:t>Role: provide upstream policy and legislative advice and technical assistance to Member States; provide a framework for action to encourage best practices in One Health across the globe</a:t>
            </a:r>
            <a:endParaRPr lang="en-GB" dirty="0"/>
          </a:p>
        </p:txBody>
      </p:sp>
      <p:pic>
        <p:nvPicPr>
          <p:cNvPr id="4" name="Graphic 3" descr="Presentation with checklist with solid fill">
            <a:extLst>
              <a:ext uri="{FF2B5EF4-FFF2-40B4-BE49-F238E27FC236}">
                <a16:creationId xmlns:a16="http://schemas.microsoft.com/office/drawing/2014/main" id="{3D45E4D1-7923-DD21-29DE-EC449965D8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811268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005B0-96AF-88EF-C747-E3C7F833C8C5}"/>
              </a:ext>
            </a:extLst>
          </p:cNvPr>
          <p:cNvSpPr>
            <a:spLocks noGrp="1"/>
          </p:cNvSpPr>
          <p:nvPr>
            <p:ph type="title"/>
          </p:nvPr>
        </p:nvSpPr>
        <p:spPr/>
        <p:txBody>
          <a:bodyPr/>
          <a:lstStyle/>
          <a:p>
            <a:r>
              <a:rPr lang="en-GB" dirty="0"/>
              <a:t>Meaning of community engagement</a:t>
            </a:r>
          </a:p>
        </p:txBody>
      </p:sp>
      <p:sp>
        <p:nvSpPr>
          <p:cNvPr id="3" name="Content Placeholder 2">
            <a:extLst>
              <a:ext uri="{FF2B5EF4-FFF2-40B4-BE49-F238E27FC236}">
                <a16:creationId xmlns:a16="http://schemas.microsoft.com/office/drawing/2014/main" id="{7B408EF8-A038-8950-A628-4A7379B489DD}"/>
              </a:ext>
            </a:extLst>
          </p:cNvPr>
          <p:cNvSpPr>
            <a:spLocks noGrp="1"/>
          </p:cNvSpPr>
          <p:nvPr>
            <p:ph idx="1"/>
          </p:nvPr>
        </p:nvSpPr>
        <p:spPr/>
        <p:txBody>
          <a:bodyPr>
            <a:normAutofit/>
          </a:bodyPr>
          <a:lstStyle/>
          <a:p>
            <a:pPr marL="0" indent="0">
              <a:buNone/>
            </a:pPr>
            <a:r>
              <a:rPr lang="en-GB" b="1" dirty="0"/>
              <a:t>Interactive plenary discussion (video)</a:t>
            </a:r>
          </a:p>
          <a:p>
            <a:r>
              <a:rPr lang="en-GB" dirty="0"/>
              <a:t>Facilitator will show a video</a:t>
            </a:r>
          </a:p>
          <a:p>
            <a:r>
              <a:rPr lang="en-GB" dirty="0"/>
              <a:t>As you watch consider:</a:t>
            </a:r>
          </a:p>
          <a:p>
            <a:pPr lvl="1"/>
            <a:r>
              <a:rPr lang="en-GB" dirty="0"/>
              <a:t>What do you understand by the term ‘community engagement’</a:t>
            </a:r>
          </a:p>
          <a:p>
            <a:pPr lvl="1"/>
            <a:r>
              <a:rPr lang="en-GB" dirty="0"/>
              <a:t>What are the benefits of community engagement?</a:t>
            </a:r>
          </a:p>
          <a:p>
            <a:endParaRPr lang="en-GB" dirty="0"/>
          </a:p>
          <a:p>
            <a:endParaRPr lang="en-GB" sz="2400" b="1" dirty="0">
              <a:solidFill>
                <a:srgbClr val="BF8F00"/>
              </a:solidFill>
              <a:effectLst/>
              <a:ea typeface="Arial" panose="020B0604020202020204" pitchFamily="34" charset="0"/>
            </a:endParaRPr>
          </a:p>
          <a:p>
            <a:pPr marL="0" indent="0" algn="ctr">
              <a:lnSpc>
                <a:spcPct val="115000"/>
              </a:lnSpc>
              <a:buNone/>
            </a:pPr>
            <a:r>
              <a:rPr lang="en-GB" b="1" dirty="0">
                <a:solidFill>
                  <a:srgbClr val="BF8F00"/>
                </a:solidFill>
                <a:effectLst/>
                <a:ea typeface="Arial" panose="020B0604020202020204" pitchFamily="34" charset="0"/>
              </a:rPr>
              <a:t>Video 7: What is community engagement?</a:t>
            </a:r>
          </a:p>
          <a:p>
            <a:pPr marL="0" indent="0" algn="ctr">
              <a:lnSpc>
                <a:spcPct val="115000"/>
              </a:lnSpc>
              <a:buNone/>
            </a:pPr>
            <a:r>
              <a:rPr lang="en-US" u="sng" dirty="0">
                <a:solidFill>
                  <a:srgbClr val="0070C0"/>
                </a:solidFill>
                <a:effectLst/>
                <a:ea typeface="Arial" panose="020B0604020202020204" pitchFamily="34" charset="0"/>
                <a:cs typeface="Segoe UI" panose="020B0502040204020203" pitchFamily="34" charset="0"/>
                <a:hlinkClick r:id="rId2"/>
              </a:rPr>
              <a:t>https://www.youtube.com/watch?v=Eqwxife716M</a:t>
            </a:r>
            <a:endParaRPr lang="en-GB" dirty="0"/>
          </a:p>
          <a:p>
            <a:endParaRPr lang="en-GB" dirty="0"/>
          </a:p>
          <a:p>
            <a:pPr marL="514350" indent="-514350">
              <a:buFont typeface="+mj-lt"/>
              <a:buAutoNum type="arabicPeriod"/>
            </a:pPr>
            <a:endParaRPr lang="en-GB" dirty="0"/>
          </a:p>
        </p:txBody>
      </p:sp>
      <p:sp>
        <p:nvSpPr>
          <p:cNvPr id="6" name="TextBox 5">
            <a:extLst>
              <a:ext uri="{FF2B5EF4-FFF2-40B4-BE49-F238E27FC236}">
                <a16:creationId xmlns:a16="http://schemas.microsoft.com/office/drawing/2014/main" id="{5C9C2658-CC83-6CC7-289D-14665BBB3265}"/>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AD45F6F2-7B21-EAFB-6383-AD6C6CC856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265942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8D730-C4AE-8AB1-D3E8-F9F183AF48DD}"/>
              </a:ext>
            </a:extLst>
          </p:cNvPr>
          <p:cNvSpPr>
            <a:spLocks noGrp="1"/>
          </p:cNvSpPr>
          <p:nvPr>
            <p:ph type="title"/>
          </p:nvPr>
        </p:nvSpPr>
        <p:spPr/>
        <p:txBody>
          <a:bodyPr/>
          <a:lstStyle/>
          <a:p>
            <a:r>
              <a:rPr lang="en-GB" dirty="0"/>
              <a:t>Meaning of community engagement</a:t>
            </a:r>
          </a:p>
        </p:txBody>
      </p:sp>
      <p:sp>
        <p:nvSpPr>
          <p:cNvPr id="3" name="Content Placeholder 2">
            <a:extLst>
              <a:ext uri="{FF2B5EF4-FFF2-40B4-BE49-F238E27FC236}">
                <a16:creationId xmlns:a16="http://schemas.microsoft.com/office/drawing/2014/main" id="{AF02E2F9-5D02-7A2A-2B51-6DAB55C38784}"/>
              </a:ext>
            </a:extLst>
          </p:cNvPr>
          <p:cNvSpPr>
            <a:spLocks noGrp="1"/>
          </p:cNvSpPr>
          <p:nvPr>
            <p:ph idx="1"/>
          </p:nvPr>
        </p:nvSpPr>
        <p:spPr/>
        <p:txBody>
          <a:bodyPr>
            <a:normAutofit/>
          </a:bodyPr>
          <a:lstStyle/>
          <a:p>
            <a:pPr marL="0" indent="0">
              <a:buNone/>
            </a:pPr>
            <a:r>
              <a:rPr lang="en-GB" dirty="0"/>
              <a:t>According to CDC, community engagement:</a:t>
            </a:r>
          </a:p>
          <a:p>
            <a:endParaRPr lang="en-GB" dirty="0"/>
          </a:p>
          <a:p>
            <a:pPr marL="0" indent="0">
              <a:buNone/>
            </a:pPr>
            <a:r>
              <a:rPr lang="en-US" dirty="0"/>
              <a:t>‘</a:t>
            </a:r>
            <a:r>
              <a:rPr lang="en-US" b="1" dirty="0"/>
              <a:t>involves partnerships and coalitions </a:t>
            </a:r>
            <a:r>
              <a:rPr lang="en-US" dirty="0"/>
              <a:t>that help mobilize resources and influence systems, change relationships among partners, and serve as </a:t>
            </a:r>
            <a:r>
              <a:rPr lang="en-US" b="1" dirty="0"/>
              <a:t>catalysts for changing policies, programs, and practices</a:t>
            </a:r>
            <a:r>
              <a:rPr lang="en-US" dirty="0"/>
              <a:t>’</a:t>
            </a:r>
          </a:p>
          <a:p>
            <a:pPr marL="0" indent="0">
              <a:buNone/>
            </a:pPr>
            <a:endParaRPr lang="en-US" dirty="0"/>
          </a:p>
          <a:p>
            <a:pPr marL="0" indent="0">
              <a:buNone/>
            </a:pPr>
            <a:endParaRPr lang="en-US" dirty="0"/>
          </a:p>
          <a:p>
            <a:pPr marL="0" indent="0">
              <a:buNone/>
            </a:pPr>
            <a:r>
              <a:rPr lang="en-US" sz="2200" dirty="0"/>
              <a:t>* Other terms for community engagement: citizen engagement, community collaboration, community consultation, community conversation, community development, community dialogues, community empowerment, community management, stakeholder engagement, stakeholder management, public consultation, public participation</a:t>
            </a:r>
            <a:endParaRPr lang="en-GB" sz="2200" dirty="0"/>
          </a:p>
          <a:p>
            <a:endParaRPr lang="en-GB" dirty="0"/>
          </a:p>
        </p:txBody>
      </p:sp>
      <p:pic>
        <p:nvPicPr>
          <p:cNvPr id="4" name="Graphic 3" descr="Presentation with checklist with solid fill">
            <a:extLst>
              <a:ext uri="{FF2B5EF4-FFF2-40B4-BE49-F238E27FC236}">
                <a16:creationId xmlns:a16="http://schemas.microsoft.com/office/drawing/2014/main" id="{677E6DBD-3A7C-55A8-E0B4-876806D2C3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278117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088AC-C649-AC71-26D4-3D848015111F}"/>
              </a:ext>
            </a:extLst>
          </p:cNvPr>
          <p:cNvSpPr>
            <a:spLocks noGrp="1"/>
          </p:cNvSpPr>
          <p:nvPr>
            <p:ph type="title"/>
          </p:nvPr>
        </p:nvSpPr>
        <p:spPr>
          <a:xfrm>
            <a:off x="1191491" y="263237"/>
            <a:ext cx="9815946" cy="651164"/>
          </a:xfrm>
        </p:spPr>
        <p:txBody>
          <a:bodyPr>
            <a:normAutofit/>
          </a:bodyPr>
          <a:lstStyle/>
          <a:p>
            <a:r>
              <a:rPr lang="en-GB" dirty="0"/>
              <a:t>Benefits of engaging communities in One Health</a:t>
            </a:r>
          </a:p>
        </p:txBody>
      </p:sp>
      <p:sp>
        <p:nvSpPr>
          <p:cNvPr id="3" name="Content Placeholder 2">
            <a:extLst>
              <a:ext uri="{FF2B5EF4-FFF2-40B4-BE49-F238E27FC236}">
                <a16:creationId xmlns:a16="http://schemas.microsoft.com/office/drawing/2014/main" id="{9AA93D67-D4C4-4DB0-F004-68456CF09C46}"/>
              </a:ext>
            </a:extLst>
          </p:cNvPr>
          <p:cNvSpPr>
            <a:spLocks noGrp="1"/>
          </p:cNvSpPr>
          <p:nvPr>
            <p:ph idx="1"/>
          </p:nvPr>
        </p:nvSpPr>
        <p:spPr/>
        <p:txBody>
          <a:bodyPr>
            <a:normAutofit/>
          </a:bodyPr>
          <a:lstStyle/>
          <a:p>
            <a:r>
              <a:rPr lang="en-US" b="1" dirty="0"/>
              <a:t>Increases the options available to people </a:t>
            </a:r>
            <a:r>
              <a:rPr lang="en-US" dirty="0"/>
              <a:t>to exercise more control over their health as well as the health of their livestock and surrounding environments</a:t>
            </a:r>
          </a:p>
          <a:p>
            <a:r>
              <a:rPr lang="en-US" b="1" dirty="0"/>
              <a:t>Involves participation of the people themselves </a:t>
            </a:r>
            <a:r>
              <a:rPr lang="en-US" dirty="0"/>
              <a:t>in setting priorities, making decisions, as well as implementing and evaluating them, ensuring One Health initiatives stay on track</a:t>
            </a:r>
          </a:p>
          <a:p>
            <a:r>
              <a:rPr lang="en-US" dirty="0"/>
              <a:t>Ensures that the </a:t>
            </a:r>
            <a:r>
              <a:rPr lang="en-US" b="1" dirty="0"/>
              <a:t>responsibility for health promotion is shared </a:t>
            </a:r>
            <a:r>
              <a:rPr lang="en-US" dirty="0"/>
              <a:t>among individuals, community groups, professionals, institutions and governments</a:t>
            </a:r>
          </a:p>
          <a:p>
            <a:endParaRPr lang="en-US" dirty="0"/>
          </a:p>
        </p:txBody>
      </p:sp>
      <p:pic>
        <p:nvPicPr>
          <p:cNvPr id="4" name="Graphic 3" descr="Presentation with checklist with solid fill">
            <a:extLst>
              <a:ext uri="{FF2B5EF4-FFF2-40B4-BE49-F238E27FC236}">
                <a16:creationId xmlns:a16="http://schemas.microsoft.com/office/drawing/2014/main" id="{DC9E4952-5043-168B-E5E7-C87D8F675B9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717280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37CB3-B387-CD0D-92EB-21D596529A89}"/>
              </a:ext>
            </a:extLst>
          </p:cNvPr>
          <p:cNvSpPr>
            <a:spLocks noGrp="1"/>
          </p:cNvSpPr>
          <p:nvPr>
            <p:ph type="title"/>
          </p:nvPr>
        </p:nvSpPr>
        <p:spPr/>
        <p:txBody>
          <a:bodyPr/>
          <a:lstStyle/>
          <a:p>
            <a:r>
              <a:rPr lang="en-GB" dirty="0"/>
              <a:t>Four approaches to community engagement</a:t>
            </a:r>
          </a:p>
        </p:txBody>
      </p:sp>
      <p:sp>
        <p:nvSpPr>
          <p:cNvPr id="3" name="Content Placeholder 2">
            <a:extLst>
              <a:ext uri="{FF2B5EF4-FFF2-40B4-BE49-F238E27FC236}">
                <a16:creationId xmlns:a16="http://schemas.microsoft.com/office/drawing/2014/main" id="{A600FFA6-79D8-7531-CE3C-08084BB8FB69}"/>
              </a:ext>
            </a:extLst>
          </p:cNvPr>
          <p:cNvSpPr>
            <a:spLocks noGrp="1"/>
          </p:cNvSpPr>
          <p:nvPr>
            <p:ph idx="1"/>
          </p:nvPr>
        </p:nvSpPr>
        <p:spPr/>
        <p:txBody>
          <a:bodyPr>
            <a:normAutofit/>
          </a:bodyPr>
          <a:lstStyle/>
          <a:p>
            <a:endParaRPr lang="en-US" dirty="0"/>
          </a:p>
          <a:p>
            <a:endParaRPr lang="en-US" dirty="0"/>
          </a:p>
          <a:p>
            <a:endParaRPr lang="en-US" dirty="0"/>
          </a:p>
          <a:p>
            <a:endParaRPr lang="en-US" dirty="0"/>
          </a:p>
        </p:txBody>
      </p:sp>
      <p:pic>
        <p:nvPicPr>
          <p:cNvPr id="4" name="Graphic 3" descr="Presentation with checklist with solid fill">
            <a:extLst>
              <a:ext uri="{FF2B5EF4-FFF2-40B4-BE49-F238E27FC236}">
                <a16:creationId xmlns:a16="http://schemas.microsoft.com/office/drawing/2014/main" id="{419EEB59-27A8-FB22-8A77-D687A61244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graphicFrame>
        <p:nvGraphicFramePr>
          <p:cNvPr id="6" name="Table 6">
            <a:extLst>
              <a:ext uri="{FF2B5EF4-FFF2-40B4-BE49-F238E27FC236}">
                <a16:creationId xmlns:a16="http://schemas.microsoft.com/office/drawing/2014/main" id="{92AD22D2-B9C1-D79C-B7AA-A34CD9888AA3}"/>
              </a:ext>
            </a:extLst>
          </p:cNvPr>
          <p:cNvGraphicFramePr>
            <a:graphicFrameLocks noGrp="1"/>
          </p:cNvGraphicFramePr>
          <p:nvPr>
            <p:extLst>
              <p:ext uri="{D42A27DB-BD31-4B8C-83A1-F6EECF244321}">
                <p14:modId xmlns:p14="http://schemas.microsoft.com/office/powerpoint/2010/main" val="272475413"/>
              </p:ext>
            </p:extLst>
          </p:nvPr>
        </p:nvGraphicFramePr>
        <p:xfrm>
          <a:off x="1537854" y="1514660"/>
          <a:ext cx="9233468" cy="3291840"/>
        </p:xfrm>
        <a:graphic>
          <a:graphicData uri="http://schemas.openxmlformats.org/drawingml/2006/table">
            <a:tbl>
              <a:tblPr firstRow="1" bandRow="1">
                <a:tableStyleId>{5C22544A-7EE6-4342-B048-85BDC9FD1C3A}</a:tableStyleId>
              </a:tblPr>
              <a:tblGrid>
                <a:gridCol w="2308367">
                  <a:extLst>
                    <a:ext uri="{9D8B030D-6E8A-4147-A177-3AD203B41FA5}">
                      <a16:colId xmlns:a16="http://schemas.microsoft.com/office/drawing/2014/main" val="3488573618"/>
                    </a:ext>
                  </a:extLst>
                </a:gridCol>
                <a:gridCol w="2308367">
                  <a:extLst>
                    <a:ext uri="{9D8B030D-6E8A-4147-A177-3AD203B41FA5}">
                      <a16:colId xmlns:a16="http://schemas.microsoft.com/office/drawing/2014/main" val="2358627336"/>
                    </a:ext>
                  </a:extLst>
                </a:gridCol>
                <a:gridCol w="2308367">
                  <a:extLst>
                    <a:ext uri="{9D8B030D-6E8A-4147-A177-3AD203B41FA5}">
                      <a16:colId xmlns:a16="http://schemas.microsoft.com/office/drawing/2014/main" val="3384046118"/>
                    </a:ext>
                  </a:extLst>
                </a:gridCol>
                <a:gridCol w="2308367">
                  <a:extLst>
                    <a:ext uri="{9D8B030D-6E8A-4147-A177-3AD203B41FA5}">
                      <a16:colId xmlns:a16="http://schemas.microsoft.com/office/drawing/2014/main" val="938787062"/>
                    </a:ext>
                  </a:extLst>
                </a:gridCol>
              </a:tblGrid>
              <a:tr h="602827">
                <a:tc>
                  <a:txBody>
                    <a:bodyPr/>
                    <a:lstStyle/>
                    <a:p>
                      <a:pPr algn="ctr"/>
                      <a:r>
                        <a:rPr lang="en-GB" sz="2000" b="1" dirty="0">
                          <a:solidFill>
                            <a:srgbClr val="639C8C"/>
                          </a:solidFill>
                        </a:rPr>
                        <a:t>Community-oriented (informed)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Community-</a:t>
                      </a:r>
                    </a:p>
                    <a:p>
                      <a:pPr algn="ctr"/>
                      <a:r>
                        <a:rPr lang="en-GB" sz="2000" b="1" dirty="0">
                          <a:solidFill>
                            <a:srgbClr val="639C8C"/>
                          </a:solidFill>
                        </a:rPr>
                        <a:t>based </a:t>
                      </a:r>
                    </a:p>
                    <a:p>
                      <a:pPr algn="ctr"/>
                      <a:r>
                        <a:rPr lang="en-GB" sz="2000" b="1" dirty="0">
                          <a:solidFill>
                            <a:srgbClr val="639C8C"/>
                          </a:solidFill>
                        </a:rPr>
                        <a:t>(shaped)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Community-managed </a:t>
                      </a:r>
                    </a:p>
                    <a:p>
                      <a:pPr algn="ctr"/>
                      <a:r>
                        <a:rPr lang="en-GB" sz="2000" b="1" dirty="0">
                          <a:solidFill>
                            <a:srgbClr val="639C8C"/>
                          </a:solidFill>
                        </a:rPr>
                        <a:t>(driven)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Community-owned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860151"/>
                  </a:ext>
                </a:extLst>
              </a:tr>
              <a:tr h="409364">
                <a:tc>
                  <a:txBody>
                    <a:bodyPr/>
                    <a:lstStyle/>
                    <a:p>
                      <a:pPr algn="ctr"/>
                      <a:r>
                        <a:rPr lang="en-GB" sz="1600" b="0" dirty="0"/>
                        <a:t>Community is informed and mobilized to participate in addressing immediate short-term concerns with </a:t>
                      </a:r>
                      <a:r>
                        <a:rPr lang="en-GB" sz="1600" b="1" dirty="0"/>
                        <a:t>strong external support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600" b="0" dirty="0"/>
                        <a:t>Community is consulted and involved to improve access to services and programmes by locating interventions inside the community with </a:t>
                      </a:r>
                      <a:r>
                        <a:rPr lang="en-GB" sz="1600" b="1" dirty="0"/>
                        <a:t>some external support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600" b="0" dirty="0"/>
                        <a:t>There is collaboration with leaders of the community to enable priority setting and decisions from the people themselves </a:t>
                      </a:r>
                      <a:r>
                        <a:rPr lang="en-GB" sz="1600" b="1" dirty="0"/>
                        <a:t>with or without external support of partners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600" b="0" dirty="0"/>
                        <a:t>Community is empowered to develop systems for self-governance, establish and set priorities, implement interventions </a:t>
                      </a:r>
                      <a:r>
                        <a:rPr lang="en-GB" sz="1600" b="1" dirty="0"/>
                        <a:t>with partners and external support groups as part of a 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130502"/>
                  </a:ext>
                </a:extLst>
              </a:tr>
            </a:tbl>
          </a:graphicData>
        </a:graphic>
      </p:graphicFrame>
      <p:sp>
        <p:nvSpPr>
          <p:cNvPr id="5" name="TextBox 4">
            <a:extLst>
              <a:ext uri="{FF2B5EF4-FFF2-40B4-BE49-F238E27FC236}">
                <a16:creationId xmlns:a16="http://schemas.microsoft.com/office/drawing/2014/main" id="{5F199BFF-139F-5CC2-5705-2D6F6C9047EA}"/>
              </a:ext>
            </a:extLst>
          </p:cNvPr>
          <p:cNvSpPr txBox="1"/>
          <p:nvPr/>
        </p:nvSpPr>
        <p:spPr>
          <a:xfrm>
            <a:off x="381001" y="5124450"/>
            <a:ext cx="11810999" cy="923330"/>
          </a:xfrm>
          <a:prstGeom prst="rect">
            <a:avLst/>
          </a:prstGeom>
          <a:noFill/>
        </p:spPr>
        <p:txBody>
          <a:bodyPr wrap="square" rtlCol="0">
            <a:spAutoFit/>
          </a:bodyPr>
          <a:lstStyle/>
          <a:p>
            <a:pPr>
              <a:tabLst>
                <a:tab pos="8877300" algn="l"/>
              </a:tabLst>
            </a:pPr>
            <a:r>
              <a:rPr lang="en-GB" b="1" dirty="0">
                <a:solidFill>
                  <a:srgbClr val="639C8C"/>
                </a:solidFill>
              </a:rPr>
              <a:t>Organization-led		Community-led</a:t>
            </a:r>
          </a:p>
          <a:p>
            <a:pPr>
              <a:tabLst>
                <a:tab pos="9144000" algn="l"/>
              </a:tabLst>
            </a:pPr>
            <a:r>
              <a:rPr lang="en-GB" dirty="0"/>
              <a:t>Organization holds power                                                                                                                	Community holds power</a:t>
            </a:r>
          </a:p>
          <a:p>
            <a:pPr>
              <a:tabLst>
                <a:tab pos="9144000" algn="l"/>
              </a:tabLst>
            </a:pPr>
            <a:r>
              <a:rPr lang="en-GB" dirty="0"/>
              <a:t>and makes key decisions                                                                                                                    	and makes key decisions</a:t>
            </a:r>
          </a:p>
        </p:txBody>
      </p:sp>
      <p:sp>
        <p:nvSpPr>
          <p:cNvPr id="7" name="Arrow: Left-Right 6">
            <a:extLst>
              <a:ext uri="{FF2B5EF4-FFF2-40B4-BE49-F238E27FC236}">
                <a16:creationId xmlns:a16="http://schemas.microsoft.com/office/drawing/2014/main" id="{B05776F0-785D-233F-4681-54E9D02B3562}"/>
              </a:ext>
            </a:extLst>
          </p:cNvPr>
          <p:cNvSpPr/>
          <p:nvPr/>
        </p:nvSpPr>
        <p:spPr>
          <a:xfrm>
            <a:off x="3224644" y="5396654"/>
            <a:ext cx="6096000" cy="452458"/>
          </a:xfrm>
          <a:prstGeom prst="leftRightArrow">
            <a:avLst/>
          </a:prstGeom>
          <a:solidFill>
            <a:srgbClr val="C79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62007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392B3-2863-49A8-2041-87A61EC82770}"/>
              </a:ext>
            </a:extLst>
          </p:cNvPr>
          <p:cNvSpPr>
            <a:spLocks noGrp="1"/>
          </p:cNvSpPr>
          <p:nvPr>
            <p:ph type="title"/>
          </p:nvPr>
        </p:nvSpPr>
        <p:spPr/>
        <p:txBody>
          <a:bodyPr/>
          <a:lstStyle/>
          <a:p>
            <a:r>
              <a:rPr lang="en-GB" dirty="0"/>
              <a:t>Goals of community engagement</a:t>
            </a:r>
          </a:p>
        </p:txBody>
      </p:sp>
      <p:sp>
        <p:nvSpPr>
          <p:cNvPr id="3" name="Content Placeholder 2">
            <a:extLst>
              <a:ext uri="{FF2B5EF4-FFF2-40B4-BE49-F238E27FC236}">
                <a16:creationId xmlns:a16="http://schemas.microsoft.com/office/drawing/2014/main" id="{0BBE0F7F-CDFD-5720-697F-1BDAF142DDCE}"/>
              </a:ext>
            </a:extLst>
          </p:cNvPr>
          <p:cNvSpPr>
            <a:spLocks noGrp="1"/>
          </p:cNvSpPr>
          <p:nvPr>
            <p:ph idx="1"/>
          </p:nvPr>
        </p:nvSpPr>
        <p:spPr/>
        <p:txBody>
          <a:bodyPr/>
          <a:lstStyle/>
          <a:p>
            <a:pPr marL="0" indent="0">
              <a:buNone/>
            </a:pPr>
            <a:r>
              <a:rPr lang="en-GB" b="1" dirty="0"/>
              <a:t>Small group discussion</a:t>
            </a:r>
          </a:p>
          <a:p>
            <a:r>
              <a:rPr lang="en-GB" dirty="0"/>
              <a:t>Below are some adjectives we often use to describe the reasons for engaging with communities</a:t>
            </a:r>
          </a:p>
          <a:p>
            <a:r>
              <a:rPr lang="en-GB" dirty="0"/>
              <a:t>At your table, discuss the terms and put them in order from more passive to more active participation by communities</a:t>
            </a:r>
          </a:p>
        </p:txBody>
      </p:sp>
      <p:sp>
        <p:nvSpPr>
          <p:cNvPr id="4" name="TextBox 3">
            <a:extLst>
              <a:ext uri="{FF2B5EF4-FFF2-40B4-BE49-F238E27FC236}">
                <a16:creationId xmlns:a16="http://schemas.microsoft.com/office/drawing/2014/main" id="{A3B74B29-F833-B32E-2F5B-76E9E7DB6CF5}"/>
              </a:ext>
            </a:extLst>
          </p:cNvPr>
          <p:cNvSpPr txBox="1"/>
          <p:nvPr/>
        </p:nvSpPr>
        <p:spPr>
          <a:xfrm>
            <a:off x="2399435" y="4896419"/>
            <a:ext cx="3768436" cy="923330"/>
          </a:xfrm>
          <a:prstGeom prst="rect">
            <a:avLst/>
          </a:prstGeom>
          <a:noFill/>
        </p:spPr>
        <p:txBody>
          <a:bodyPr wrap="square" rtlCol="0">
            <a:spAutoFit/>
          </a:bodyPr>
          <a:lstStyle/>
          <a:p>
            <a:r>
              <a:rPr lang="en-GB" sz="5400" b="1" dirty="0">
                <a:solidFill>
                  <a:srgbClr val="C79E42"/>
                </a:solidFill>
              </a:rPr>
              <a:t>empower</a:t>
            </a:r>
          </a:p>
        </p:txBody>
      </p:sp>
      <p:sp>
        <p:nvSpPr>
          <p:cNvPr id="5" name="TextBox 4">
            <a:extLst>
              <a:ext uri="{FF2B5EF4-FFF2-40B4-BE49-F238E27FC236}">
                <a16:creationId xmlns:a16="http://schemas.microsoft.com/office/drawing/2014/main" id="{11EA026F-8473-D535-F3D3-61C7107D9972}"/>
              </a:ext>
            </a:extLst>
          </p:cNvPr>
          <p:cNvSpPr txBox="1"/>
          <p:nvPr/>
        </p:nvSpPr>
        <p:spPr>
          <a:xfrm>
            <a:off x="5337897" y="3596213"/>
            <a:ext cx="3768436" cy="923330"/>
          </a:xfrm>
          <a:prstGeom prst="rect">
            <a:avLst/>
          </a:prstGeom>
          <a:noFill/>
        </p:spPr>
        <p:txBody>
          <a:bodyPr wrap="square" rtlCol="0">
            <a:spAutoFit/>
          </a:bodyPr>
          <a:lstStyle/>
          <a:p>
            <a:r>
              <a:rPr lang="en-GB" sz="5400" b="1" dirty="0">
                <a:solidFill>
                  <a:srgbClr val="C79E42"/>
                </a:solidFill>
              </a:rPr>
              <a:t>involve</a:t>
            </a:r>
          </a:p>
        </p:txBody>
      </p:sp>
      <p:sp>
        <p:nvSpPr>
          <p:cNvPr id="6" name="TextBox 5">
            <a:extLst>
              <a:ext uri="{FF2B5EF4-FFF2-40B4-BE49-F238E27FC236}">
                <a16:creationId xmlns:a16="http://schemas.microsoft.com/office/drawing/2014/main" id="{9BB5644A-7CA7-3B00-7750-5503EFCF26FA}"/>
              </a:ext>
            </a:extLst>
          </p:cNvPr>
          <p:cNvSpPr txBox="1"/>
          <p:nvPr/>
        </p:nvSpPr>
        <p:spPr>
          <a:xfrm>
            <a:off x="5964380" y="5135301"/>
            <a:ext cx="3768436" cy="923330"/>
          </a:xfrm>
          <a:prstGeom prst="rect">
            <a:avLst/>
          </a:prstGeom>
          <a:noFill/>
        </p:spPr>
        <p:txBody>
          <a:bodyPr wrap="square" rtlCol="0">
            <a:spAutoFit/>
          </a:bodyPr>
          <a:lstStyle/>
          <a:p>
            <a:r>
              <a:rPr lang="en-GB" sz="5400" b="1" dirty="0">
                <a:solidFill>
                  <a:srgbClr val="C79E42"/>
                </a:solidFill>
              </a:rPr>
              <a:t>consult</a:t>
            </a:r>
          </a:p>
        </p:txBody>
      </p:sp>
      <p:sp>
        <p:nvSpPr>
          <p:cNvPr id="7" name="TextBox 6">
            <a:extLst>
              <a:ext uri="{FF2B5EF4-FFF2-40B4-BE49-F238E27FC236}">
                <a16:creationId xmlns:a16="http://schemas.microsoft.com/office/drawing/2014/main" id="{59016AB6-BFBB-8C1E-BA44-EEF03F61ABCD}"/>
              </a:ext>
            </a:extLst>
          </p:cNvPr>
          <p:cNvSpPr txBox="1"/>
          <p:nvPr/>
        </p:nvSpPr>
        <p:spPr>
          <a:xfrm>
            <a:off x="8162058" y="4064792"/>
            <a:ext cx="3768436" cy="923330"/>
          </a:xfrm>
          <a:prstGeom prst="rect">
            <a:avLst/>
          </a:prstGeom>
          <a:noFill/>
        </p:spPr>
        <p:txBody>
          <a:bodyPr wrap="square" rtlCol="0">
            <a:spAutoFit/>
          </a:bodyPr>
          <a:lstStyle/>
          <a:p>
            <a:r>
              <a:rPr lang="en-GB" sz="5400" b="1" dirty="0">
                <a:solidFill>
                  <a:srgbClr val="C79E42"/>
                </a:solidFill>
              </a:rPr>
              <a:t>inform</a:t>
            </a:r>
          </a:p>
        </p:txBody>
      </p:sp>
      <p:sp>
        <p:nvSpPr>
          <p:cNvPr id="8" name="TextBox 7">
            <a:extLst>
              <a:ext uri="{FF2B5EF4-FFF2-40B4-BE49-F238E27FC236}">
                <a16:creationId xmlns:a16="http://schemas.microsoft.com/office/drawing/2014/main" id="{B7FA08F4-0159-8756-63AE-D05A24F7A7CE}"/>
              </a:ext>
            </a:extLst>
          </p:cNvPr>
          <p:cNvSpPr txBox="1"/>
          <p:nvPr/>
        </p:nvSpPr>
        <p:spPr>
          <a:xfrm>
            <a:off x="1540452" y="3963240"/>
            <a:ext cx="3768436" cy="923330"/>
          </a:xfrm>
          <a:prstGeom prst="rect">
            <a:avLst/>
          </a:prstGeom>
          <a:noFill/>
        </p:spPr>
        <p:txBody>
          <a:bodyPr wrap="square" rtlCol="0">
            <a:spAutoFit/>
          </a:bodyPr>
          <a:lstStyle/>
          <a:p>
            <a:r>
              <a:rPr lang="en-GB" sz="5400" b="1" dirty="0">
                <a:solidFill>
                  <a:srgbClr val="C79E42"/>
                </a:solidFill>
              </a:rPr>
              <a:t>collaborate</a:t>
            </a:r>
          </a:p>
        </p:txBody>
      </p:sp>
      <p:sp>
        <p:nvSpPr>
          <p:cNvPr id="11" name="TextBox 10">
            <a:extLst>
              <a:ext uri="{FF2B5EF4-FFF2-40B4-BE49-F238E27FC236}">
                <a16:creationId xmlns:a16="http://schemas.microsoft.com/office/drawing/2014/main" id="{9EC2E2F8-7298-9B18-ACDF-3268ED556262}"/>
              </a:ext>
            </a:extLst>
          </p:cNvPr>
          <p:cNvSpPr txBox="1"/>
          <p:nvPr/>
        </p:nvSpPr>
        <p:spPr>
          <a:xfrm>
            <a:off x="103508"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15 minutes</a:t>
            </a:r>
          </a:p>
        </p:txBody>
      </p:sp>
      <p:pic>
        <p:nvPicPr>
          <p:cNvPr id="12" name="Graphic 11" descr="Stopwatch with solid fill">
            <a:extLst>
              <a:ext uri="{FF2B5EF4-FFF2-40B4-BE49-F238E27FC236}">
                <a16:creationId xmlns:a16="http://schemas.microsoft.com/office/drawing/2014/main" id="{0B9F5B5C-2B73-66D3-EA2E-CD19664903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47435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37CB3-B387-CD0D-92EB-21D596529A89}"/>
              </a:ext>
            </a:extLst>
          </p:cNvPr>
          <p:cNvSpPr>
            <a:spLocks noGrp="1"/>
          </p:cNvSpPr>
          <p:nvPr>
            <p:ph type="title"/>
          </p:nvPr>
        </p:nvSpPr>
        <p:spPr/>
        <p:txBody>
          <a:bodyPr/>
          <a:lstStyle/>
          <a:p>
            <a:r>
              <a:rPr lang="en-GB" dirty="0"/>
              <a:t>Goals of community engagement</a:t>
            </a:r>
          </a:p>
        </p:txBody>
      </p:sp>
      <p:sp>
        <p:nvSpPr>
          <p:cNvPr id="3" name="Content Placeholder 2">
            <a:extLst>
              <a:ext uri="{FF2B5EF4-FFF2-40B4-BE49-F238E27FC236}">
                <a16:creationId xmlns:a16="http://schemas.microsoft.com/office/drawing/2014/main" id="{A600FFA6-79D8-7531-CE3C-08084BB8FB69}"/>
              </a:ext>
            </a:extLst>
          </p:cNvPr>
          <p:cNvSpPr>
            <a:spLocks noGrp="1"/>
          </p:cNvSpPr>
          <p:nvPr>
            <p:ph idx="1"/>
          </p:nvPr>
        </p:nvSpPr>
        <p:spPr/>
        <p:txBody>
          <a:bodyPr>
            <a:normAutofit/>
          </a:bodyPr>
          <a:lstStyle/>
          <a:p>
            <a:endParaRPr lang="en-US" dirty="0"/>
          </a:p>
          <a:p>
            <a:endParaRPr lang="en-US" dirty="0"/>
          </a:p>
          <a:p>
            <a:endParaRPr lang="en-US" dirty="0"/>
          </a:p>
          <a:p>
            <a:endParaRPr lang="en-US" dirty="0"/>
          </a:p>
          <a:p>
            <a:r>
              <a:rPr lang="en-US" dirty="0"/>
              <a:t>As you move from left to right, there is more active participation by the community i.e. </a:t>
            </a:r>
            <a:r>
              <a:rPr lang="en-US" b="1" dirty="0"/>
              <a:t>spectrum of public participation</a:t>
            </a:r>
            <a:endParaRPr lang="en-US" dirty="0"/>
          </a:p>
          <a:p>
            <a:r>
              <a:rPr lang="en-US" dirty="0"/>
              <a:t>To ensure sustainability, over time, a successful One Health initiative should move along this continuum toward greater community empowerment</a:t>
            </a:r>
            <a:endParaRPr lang="en-GB" dirty="0"/>
          </a:p>
        </p:txBody>
      </p:sp>
      <p:pic>
        <p:nvPicPr>
          <p:cNvPr id="4" name="Graphic 3" descr="Presentation with checklist with solid fill">
            <a:extLst>
              <a:ext uri="{FF2B5EF4-FFF2-40B4-BE49-F238E27FC236}">
                <a16:creationId xmlns:a16="http://schemas.microsoft.com/office/drawing/2014/main" id="{419EEB59-27A8-FB22-8A77-D687A61244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graphicFrame>
        <p:nvGraphicFramePr>
          <p:cNvPr id="6" name="Table 6">
            <a:extLst>
              <a:ext uri="{FF2B5EF4-FFF2-40B4-BE49-F238E27FC236}">
                <a16:creationId xmlns:a16="http://schemas.microsoft.com/office/drawing/2014/main" id="{92AD22D2-B9C1-D79C-B7AA-A34CD9888AA3}"/>
              </a:ext>
            </a:extLst>
          </p:cNvPr>
          <p:cNvGraphicFramePr>
            <a:graphicFrameLocks noGrp="1"/>
          </p:cNvGraphicFramePr>
          <p:nvPr>
            <p:extLst>
              <p:ext uri="{D42A27DB-BD31-4B8C-83A1-F6EECF244321}">
                <p14:modId xmlns:p14="http://schemas.microsoft.com/office/powerpoint/2010/main" val="1663065708"/>
              </p:ext>
            </p:extLst>
          </p:nvPr>
        </p:nvGraphicFramePr>
        <p:xfrm>
          <a:off x="1746250" y="1099396"/>
          <a:ext cx="8907895" cy="1913467"/>
        </p:xfrm>
        <a:graphic>
          <a:graphicData uri="http://schemas.openxmlformats.org/drawingml/2006/table">
            <a:tbl>
              <a:tblPr firstRow="1" bandRow="1">
                <a:tableStyleId>{5C22544A-7EE6-4342-B048-85BDC9FD1C3A}</a:tableStyleId>
              </a:tblPr>
              <a:tblGrid>
                <a:gridCol w="1781579">
                  <a:extLst>
                    <a:ext uri="{9D8B030D-6E8A-4147-A177-3AD203B41FA5}">
                      <a16:colId xmlns:a16="http://schemas.microsoft.com/office/drawing/2014/main" val="3488573618"/>
                    </a:ext>
                  </a:extLst>
                </a:gridCol>
                <a:gridCol w="1781579">
                  <a:extLst>
                    <a:ext uri="{9D8B030D-6E8A-4147-A177-3AD203B41FA5}">
                      <a16:colId xmlns:a16="http://schemas.microsoft.com/office/drawing/2014/main" val="2358627336"/>
                    </a:ext>
                  </a:extLst>
                </a:gridCol>
                <a:gridCol w="1781579">
                  <a:extLst>
                    <a:ext uri="{9D8B030D-6E8A-4147-A177-3AD203B41FA5}">
                      <a16:colId xmlns:a16="http://schemas.microsoft.com/office/drawing/2014/main" val="3384046118"/>
                    </a:ext>
                  </a:extLst>
                </a:gridCol>
                <a:gridCol w="1781579">
                  <a:extLst>
                    <a:ext uri="{9D8B030D-6E8A-4147-A177-3AD203B41FA5}">
                      <a16:colId xmlns:a16="http://schemas.microsoft.com/office/drawing/2014/main" val="938787062"/>
                    </a:ext>
                  </a:extLst>
                </a:gridCol>
                <a:gridCol w="1781579">
                  <a:extLst>
                    <a:ext uri="{9D8B030D-6E8A-4147-A177-3AD203B41FA5}">
                      <a16:colId xmlns:a16="http://schemas.microsoft.com/office/drawing/2014/main" val="1138885469"/>
                    </a:ext>
                  </a:extLst>
                </a:gridCol>
              </a:tblGrid>
              <a:tr h="602827">
                <a:tc>
                  <a:txBody>
                    <a:bodyPr/>
                    <a:lstStyle/>
                    <a:p>
                      <a:pPr algn="ctr"/>
                      <a:r>
                        <a:rPr lang="en-GB" sz="2000" b="1" dirty="0">
                          <a:solidFill>
                            <a:srgbClr val="639C8C"/>
                          </a:solidFill>
                        </a:rPr>
                        <a:t>Inform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Consult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Involve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Collaborate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1" dirty="0">
                          <a:solidFill>
                            <a:srgbClr val="639C8C"/>
                          </a:solidFill>
                        </a:rPr>
                        <a:t>Empower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9860151"/>
                  </a:ext>
                </a:extLst>
              </a:tr>
              <a:tr h="0">
                <a:tc>
                  <a:txBody>
                    <a:bodyPr/>
                    <a:lstStyle/>
                    <a:p>
                      <a:pPr algn="ctr"/>
                      <a:r>
                        <a:rPr lang="en-GB" sz="2000" b="0" dirty="0"/>
                        <a:t>To give community 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a:t>To ask community their opinion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a:t>To include communities in decision-making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a:t>To partner with communities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2000" b="0" dirty="0"/>
                        <a:t>Community delivers solutions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130502"/>
                  </a:ext>
                </a:extLst>
              </a:tr>
            </a:tbl>
          </a:graphicData>
        </a:graphic>
      </p:graphicFrame>
    </p:spTree>
    <p:extLst>
      <p:ext uri="{BB962C8B-B14F-4D97-AF65-F5344CB8AC3E}">
        <p14:creationId xmlns:p14="http://schemas.microsoft.com/office/powerpoint/2010/main" val="4048074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B20D8-9D42-EBA3-EC34-A046345B6678}"/>
              </a:ext>
            </a:extLst>
          </p:cNvPr>
          <p:cNvSpPr>
            <a:spLocks noGrp="1"/>
          </p:cNvSpPr>
          <p:nvPr>
            <p:ph type="title"/>
          </p:nvPr>
        </p:nvSpPr>
        <p:spPr/>
        <p:txBody>
          <a:bodyPr/>
          <a:lstStyle/>
          <a:p>
            <a:r>
              <a:rPr lang="en-ET" dirty="0"/>
              <a:t>Spectrum of public participation</a:t>
            </a:r>
          </a:p>
        </p:txBody>
      </p:sp>
      <p:sp>
        <p:nvSpPr>
          <p:cNvPr id="3" name="Content Placeholder 2">
            <a:extLst>
              <a:ext uri="{FF2B5EF4-FFF2-40B4-BE49-F238E27FC236}">
                <a16:creationId xmlns:a16="http://schemas.microsoft.com/office/drawing/2014/main" id="{A2958143-0455-C46A-091C-E17CE47B7CDB}"/>
              </a:ext>
            </a:extLst>
          </p:cNvPr>
          <p:cNvSpPr>
            <a:spLocks noGrp="1"/>
          </p:cNvSpPr>
          <p:nvPr>
            <p:ph idx="1"/>
          </p:nvPr>
        </p:nvSpPr>
        <p:spPr/>
        <p:txBody>
          <a:bodyPr/>
          <a:lstStyle/>
          <a:p>
            <a:pPr marL="0" indent="0">
              <a:buNone/>
            </a:pPr>
            <a:r>
              <a:rPr lang="en-GB" b="1" dirty="0"/>
              <a:t>Small group discussion</a:t>
            </a:r>
          </a:p>
          <a:p>
            <a:r>
              <a:rPr lang="en-US" dirty="0"/>
              <a:t>How does the spectrum of public participation help you understand community engagement?</a:t>
            </a:r>
          </a:p>
          <a:p>
            <a:r>
              <a:rPr lang="en-US" dirty="0"/>
              <a:t>How do you think the spectrum of participation and approaches to community engagement align?</a:t>
            </a:r>
          </a:p>
          <a:p>
            <a:r>
              <a:rPr lang="en-US" dirty="0"/>
              <a:t>For each level of participation: identify one example of a One Health problem or challenge that would be best addressed using the stated level of participation. Be specific about the methods you would use to engage communities for the stated goal.</a:t>
            </a:r>
          </a:p>
          <a:p>
            <a:endParaRPr lang="en-US" dirty="0"/>
          </a:p>
          <a:p>
            <a:pPr marL="0" indent="0">
              <a:buNone/>
            </a:pPr>
            <a:endParaRPr lang="en-US" dirty="0"/>
          </a:p>
          <a:p>
            <a:pPr marL="0" indent="0">
              <a:buNone/>
            </a:pPr>
            <a:endParaRPr lang="en-ET" dirty="0"/>
          </a:p>
        </p:txBody>
      </p:sp>
      <p:sp>
        <p:nvSpPr>
          <p:cNvPr id="6" name="TextBox 5">
            <a:extLst>
              <a:ext uri="{FF2B5EF4-FFF2-40B4-BE49-F238E27FC236}">
                <a16:creationId xmlns:a16="http://schemas.microsoft.com/office/drawing/2014/main" id="{C40CD2A5-1BE6-3DA8-41C2-8D265B2BB313}"/>
              </a:ext>
            </a:extLst>
          </p:cNvPr>
          <p:cNvSpPr txBox="1"/>
          <p:nvPr/>
        </p:nvSpPr>
        <p:spPr>
          <a:xfrm>
            <a:off x="97374"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45 minutes</a:t>
            </a:r>
          </a:p>
        </p:txBody>
      </p:sp>
      <p:pic>
        <p:nvPicPr>
          <p:cNvPr id="7" name="Graphic 6" descr="Stopwatch with solid fill">
            <a:extLst>
              <a:ext uri="{FF2B5EF4-FFF2-40B4-BE49-F238E27FC236}">
                <a16:creationId xmlns:a16="http://schemas.microsoft.com/office/drawing/2014/main" id="{12F0BB9B-402F-F3E7-F730-EA7E96720D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910833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C7031-DFC5-663E-2CE6-3CE8631EEAB7}"/>
              </a:ext>
            </a:extLst>
          </p:cNvPr>
          <p:cNvSpPr>
            <a:spLocks noGrp="1"/>
          </p:cNvSpPr>
          <p:nvPr>
            <p:ph type="title"/>
          </p:nvPr>
        </p:nvSpPr>
        <p:spPr/>
        <p:txBody>
          <a:bodyPr>
            <a:normAutofit fontScale="90000"/>
          </a:bodyPr>
          <a:lstStyle/>
          <a:p>
            <a:r>
              <a:rPr lang="en-GB" dirty="0"/>
              <a:t>Attitudes and behaviours for effective community engagement</a:t>
            </a:r>
          </a:p>
        </p:txBody>
      </p:sp>
      <p:sp>
        <p:nvSpPr>
          <p:cNvPr id="3" name="Content Placeholder 2">
            <a:extLst>
              <a:ext uri="{FF2B5EF4-FFF2-40B4-BE49-F238E27FC236}">
                <a16:creationId xmlns:a16="http://schemas.microsoft.com/office/drawing/2014/main" id="{1374E2A8-4B60-D2FE-E8B7-3369177E1914}"/>
              </a:ext>
            </a:extLst>
          </p:cNvPr>
          <p:cNvSpPr>
            <a:spLocks noGrp="1"/>
          </p:cNvSpPr>
          <p:nvPr>
            <p:ph idx="1"/>
          </p:nvPr>
        </p:nvSpPr>
        <p:spPr/>
        <p:txBody>
          <a:bodyPr/>
          <a:lstStyle/>
          <a:p>
            <a:pPr marL="0" indent="0">
              <a:buNone/>
            </a:pPr>
            <a:r>
              <a:rPr lang="en-GB" b="1" dirty="0"/>
              <a:t>Interactive plenary discussion</a:t>
            </a:r>
          </a:p>
          <a:p>
            <a:r>
              <a:rPr lang="en-GB" dirty="0"/>
              <a:t>Discussion prompts:</a:t>
            </a:r>
          </a:p>
          <a:p>
            <a:pPr lvl="1"/>
            <a:r>
              <a:rPr lang="en-US" dirty="0"/>
              <a:t>What attitudes and behaviors do you think contribute to effective participatory engagement of stakeholders in One Health initiatives?</a:t>
            </a:r>
            <a:endParaRPr lang="en-GB" dirty="0"/>
          </a:p>
        </p:txBody>
      </p:sp>
      <p:sp>
        <p:nvSpPr>
          <p:cNvPr id="6" name="TextBox 5">
            <a:extLst>
              <a:ext uri="{FF2B5EF4-FFF2-40B4-BE49-F238E27FC236}">
                <a16:creationId xmlns:a16="http://schemas.microsoft.com/office/drawing/2014/main" id="{4762D951-98D2-4A4E-15F5-E75B7041EA40}"/>
              </a:ext>
            </a:extLst>
          </p:cNvPr>
          <p:cNvSpPr txBox="1"/>
          <p:nvPr/>
        </p:nvSpPr>
        <p:spPr>
          <a:xfrm>
            <a:off x="122380"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15 minutes</a:t>
            </a:r>
          </a:p>
        </p:txBody>
      </p:sp>
      <p:pic>
        <p:nvPicPr>
          <p:cNvPr id="7" name="Graphic 6" descr="Stopwatch with solid fill">
            <a:extLst>
              <a:ext uri="{FF2B5EF4-FFF2-40B4-BE49-F238E27FC236}">
                <a16:creationId xmlns:a16="http://schemas.microsoft.com/office/drawing/2014/main" id="{1E239539-0128-12E6-A193-D1DF601313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339548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1: Principles and applications of One Health </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5AD87-C4DF-7F6D-F25F-CFB6AB33C427}"/>
              </a:ext>
            </a:extLst>
          </p:cNvPr>
          <p:cNvSpPr>
            <a:spLocks noGrp="1"/>
          </p:cNvSpPr>
          <p:nvPr>
            <p:ph type="title"/>
          </p:nvPr>
        </p:nvSpPr>
        <p:spPr/>
        <p:txBody>
          <a:bodyPr>
            <a:normAutofit fontScale="90000"/>
          </a:bodyPr>
          <a:lstStyle/>
          <a:p>
            <a:r>
              <a:rPr lang="en-GB" dirty="0"/>
              <a:t>Attitudes and behaviours that are conducive to participatory processes</a:t>
            </a:r>
          </a:p>
        </p:txBody>
      </p:sp>
      <p:sp>
        <p:nvSpPr>
          <p:cNvPr id="3" name="Content Placeholder 2">
            <a:extLst>
              <a:ext uri="{FF2B5EF4-FFF2-40B4-BE49-F238E27FC236}">
                <a16:creationId xmlns:a16="http://schemas.microsoft.com/office/drawing/2014/main" id="{0D2B0267-B3D7-CF1D-6ACC-C0E411FA7305}"/>
              </a:ext>
            </a:extLst>
          </p:cNvPr>
          <p:cNvSpPr>
            <a:spLocks noGrp="1"/>
          </p:cNvSpPr>
          <p:nvPr>
            <p:ph idx="1"/>
          </p:nvPr>
        </p:nvSpPr>
        <p:spPr/>
        <p:txBody>
          <a:bodyPr>
            <a:normAutofit/>
          </a:bodyPr>
          <a:lstStyle/>
          <a:p>
            <a:r>
              <a:rPr lang="en-US" b="1" dirty="0"/>
              <a:t>A belief that every idea/view counts</a:t>
            </a:r>
            <a:r>
              <a:rPr lang="en-US" dirty="0"/>
              <a:t> – do not judge opinions as right or wrong </a:t>
            </a:r>
          </a:p>
          <a:p>
            <a:r>
              <a:rPr lang="en-US" b="1" dirty="0"/>
              <a:t>Adopting a learning attitude</a:t>
            </a:r>
            <a:r>
              <a:rPr lang="en-US" dirty="0"/>
              <a:t> – try to understand ideas and opinions of others and ask for clarification when you don’t understand</a:t>
            </a:r>
          </a:p>
          <a:p>
            <a:r>
              <a:rPr lang="en-US" b="1" dirty="0"/>
              <a:t>Practicing flexible working</a:t>
            </a:r>
            <a:r>
              <a:rPr lang="en-US" dirty="0"/>
              <a:t> – re-think and re-plan based on an openness to other peoples’ ideas and opinions</a:t>
            </a:r>
          </a:p>
          <a:p>
            <a:r>
              <a:rPr lang="en-US" b="1" dirty="0"/>
              <a:t>Transparency</a:t>
            </a:r>
            <a:r>
              <a:rPr lang="en-US" dirty="0"/>
              <a:t> – communicate openly and foster mutual trust and respect; try to find common language</a:t>
            </a:r>
          </a:p>
          <a:p>
            <a:r>
              <a:rPr lang="en-US" b="1" dirty="0"/>
              <a:t>Positive working style </a:t>
            </a:r>
            <a:r>
              <a:rPr lang="en-US" dirty="0"/>
              <a:t>– practice active listening and don’t interrupt when others are expressing their views and opinions</a:t>
            </a:r>
          </a:p>
          <a:p>
            <a:endParaRPr lang="en-GB" dirty="0"/>
          </a:p>
        </p:txBody>
      </p:sp>
      <p:pic>
        <p:nvPicPr>
          <p:cNvPr id="4" name="Graphic 3" descr="Presentation with checklist with solid fill">
            <a:extLst>
              <a:ext uri="{FF2B5EF4-FFF2-40B4-BE49-F238E27FC236}">
                <a16:creationId xmlns:a16="http://schemas.microsoft.com/office/drawing/2014/main" id="{8423B0AB-F297-A2CB-687F-ECF4592CC3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401267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C1A5C-449D-6D75-4B73-420728D41B09}"/>
              </a:ext>
            </a:extLst>
          </p:cNvPr>
          <p:cNvSpPr>
            <a:spLocks noGrp="1"/>
          </p:cNvSpPr>
          <p:nvPr>
            <p:ph type="title"/>
          </p:nvPr>
        </p:nvSpPr>
        <p:spPr/>
        <p:txBody>
          <a:bodyPr/>
          <a:lstStyle/>
          <a:p>
            <a:r>
              <a:rPr lang="en-GB" dirty="0"/>
              <a:t>Participatory tools and methods</a:t>
            </a:r>
          </a:p>
        </p:txBody>
      </p:sp>
      <p:sp>
        <p:nvSpPr>
          <p:cNvPr id="3" name="Content Placeholder 2">
            <a:extLst>
              <a:ext uri="{FF2B5EF4-FFF2-40B4-BE49-F238E27FC236}">
                <a16:creationId xmlns:a16="http://schemas.microsoft.com/office/drawing/2014/main" id="{59458340-3E5A-723B-69E3-415C2FCF3413}"/>
              </a:ext>
            </a:extLst>
          </p:cNvPr>
          <p:cNvSpPr>
            <a:spLocks noGrp="1"/>
          </p:cNvSpPr>
          <p:nvPr>
            <p:ph idx="1"/>
          </p:nvPr>
        </p:nvSpPr>
        <p:spPr/>
        <p:txBody>
          <a:bodyPr>
            <a:normAutofit/>
          </a:bodyPr>
          <a:lstStyle/>
          <a:p>
            <a:r>
              <a:rPr lang="en-GB" dirty="0"/>
              <a:t>Way in which </a:t>
            </a:r>
            <a:r>
              <a:rPr lang="en-US" dirty="0"/>
              <a:t>community engagement and participation are translated into implementation</a:t>
            </a:r>
          </a:p>
          <a:p>
            <a:pPr lvl="1"/>
            <a:r>
              <a:rPr lang="en-US" dirty="0"/>
              <a:t>Include specific activities designed to provide a structured approach to encourage joint analysis, learning and action </a:t>
            </a:r>
          </a:p>
          <a:p>
            <a:pPr lvl="1"/>
            <a:endParaRPr lang="en-GB" dirty="0"/>
          </a:p>
          <a:p>
            <a:r>
              <a:rPr lang="en-GB" dirty="0"/>
              <a:t>Depending on your role/responsibilities, you may find it useful to look up the following tools and methods:</a:t>
            </a:r>
          </a:p>
          <a:p>
            <a:pPr lvl="1"/>
            <a:r>
              <a:rPr lang="en-US" dirty="0"/>
              <a:t>Participatory Rural Appraisal (PRA) </a:t>
            </a:r>
          </a:p>
          <a:p>
            <a:pPr lvl="1"/>
            <a:r>
              <a:rPr lang="en-US" dirty="0"/>
              <a:t>Participatory Action Research (PAR)</a:t>
            </a:r>
          </a:p>
          <a:p>
            <a:pPr lvl="1"/>
            <a:r>
              <a:rPr lang="en-US" dirty="0"/>
              <a:t>Participatory Hygiene and Sanitation Transformation (PHAST)</a:t>
            </a:r>
          </a:p>
          <a:p>
            <a:pPr lvl="1"/>
            <a:r>
              <a:rPr lang="en-US" dirty="0"/>
              <a:t>Participatory Epidemiology (PE) </a:t>
            </a:r>
          </a:p>
          <a:p>
            <a:pPr lvl="1"/>
            <a:r>
              <a:rPr lang="en-US" dirty="0"/>
              <a:t>Participatory Rangeland Management (PRM)</a:t>
            </a:r>
          </a:p>
        </p:txBody>
      </p:sp>
      <p:pic>
        <p:nvPicPr>
          <p:cNvPr id="4" name="Graphic 3" descr="Presentation with checklist with solid fill">
            <a:extLst>
              <a:ext uri="{FF2B5EF4-FFF2-40B4-BE49-F238E27FC236}">
                <a16:creationId xmlns:a16="http://schemas.microsoft.com/office/drawing/2014/main" id="{6742DF12-CE2B-9A8F-B93C-C951AC1AFC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87411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7288-DD09-ADF2-9DBE-7AFB49A1E01B}"/>
              </a:ext>
            </a:extLst>
          </p:cNvPr>
          <p:cNvSpPr>
            <a:spLocks noGrp="1"/>
          </p:cNvSpPr>
          <p:nvPr>
            <p:ph type="title"/>
          </p:nvPr>
        </p:nvSpPr>
        <p:spPr/>
        <p:txBody>
          <a:bodyPr/>
          <a:lstStyle/>
          <a:p>
            <a:r>
              <a:rPr lang="en-GB" dirty="0"/>
              <a:t>Putting it all together</a:t>
            </a:r>
          </a:p>
        </p:txBody>
      </p:sp>
      <p:sp>
        <p:nvSpPr>
          <p:cNvPr id="3" name="Content Placeholder 2">
            <a:extLst>
              <a:ext uri="{FF2B5EF4-FFF2-40B4-BE49-F238E27FC236}">
                <a16:creationId xmlns:a16="http://schemas.microsoft.com/office/drawing/2014/main" id="{975D55F6-4427-A4B2-D0B5-FC930CAC7B58}"/>
              </a:ext>
            </a:extLst>
          </p:cNvPr>
          <p:cNvSpPr>
            <a:spLocks noGrp="1"/>
          </p:cNvSpPr>
          <p:nvPr>
            <p:ph idx="1"/>
          </p:nvPr>
        </p:nvSpPr>
        <p:spPr/>
        <p:txBody>
          <a:bodyPr/>
          <a:lstStyle/>
          <a:p>
            <a:pPr marL="0" indent="0">
              <a:buNone/>
            </a:pPr>
            <a:r>
              <a:rPr lang="en-GB" b="1" dirty="0"/>
              <a:t>Interactive plenary discussion</a:t>
            </a:r>
          </a:p>
          <a:p>
            <a:r>
              <a:rPr lang="en-GB" dirty="0"/>
              <a:t>This session is reserved for learning integration and reinforcement</a:t>
            </a:r>
          </a:p>
          <a:p>
            <a:r>
              <a:rPr lang="en-GB" dirty="0"/>
              <a:t>Facilitator may invite you to review:</a:t>
            </a:r>
          </a:p>
          <a:p>
            <a:pPr lvl="1"/>
            <a:r>
              <a:rPr lang="en-GB" dirty="0"/>
              <a:t>Training objectives and topics</a:t>
            </a:r>
          </a:p>
          <a:p>
            <a:pPr lvl="1"/>
            <a:r>
              <a:rPr lang="en-GB" dirty="0"/>
              <a:t>Daily recaps</a:t>
            </a:r>
          </a:p>
          <a:p>
            <a:pPr lvl="1"/>
            <a:r>
              <a:rPr lang="en-GB" dirty="0"/>
              <a:t>Feedback</a:t>
            </a:r>
          </a:p>
          <a:p>
            <a:pPr lvl="1"/>
            <a:r>
              <a:rPr lang="en-GB" dirty="0"/>
              <a:t>Learning logs</a:t>
            </a:r>
          </a:p>
          <a:p>
            <a:pPr lvl="1"/>
            <a:r>
              <a:rPr lang="en-GB" dirty="0"/>
              <a:t>Self-assessment questions</a:t>
            </a:r>
          </a:p>
          <a:p>
            <a:pPr lvl="1"/>
            <a:endParaRPr lang="en-GB" dirty="0"/>
          </a:p>
        </p:txBody>
      </p:sp>
      <p:sp>
        <p:nvSpPr>
          <p:cNvPr id="6" name="TextBox 5">
            <a:extLst>
              <a:ext uri="{FF2B5EF4-FFF2-40B4-BE49-F238E27FC236}">
                <a16:creationId xmlns:a16="http://schemas.microsoft.com/office/drawing/2014/main" id="{BEF5599A-6EF9-6C85-9620-F8834EAF547E}"/>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45 minutes</a:t>
            </a:r>
          </a:p>
        </p:txBody>
      </p:sp>
      <p:pic>
        <p:nvPicPr>
          <p:cNvPr id="7" name="Graphic 6" descr="Stopwatch with solid fill">
            <a:extLst>
              <a:ext uri="{FF2B5EF4-FFF2-40B4-BE49-F238E27FC236}">
                <a16:creationId xmlns:a16="http://schemas.microsoft.com/office/drawing/2014/main" id="{45C95CB9-E537-17AF-C805-B300F27E9A8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589288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A3034-7ED8-990D-51FB-482F0CB3FDF4}"/>
              </a:ext>
            </a:extLst>
          </p:cNvPr>
          <p:cNvSpPr>
            <a:spLocks noGrp="1"/>
          </p:cNvSpPr>
          <p:nvPr>
            <p:ph type="title"/>
          </p:nvPr>
        </p:nvSpPr>
        <p:spPr/>
        <p:txBody>
          <a:bodyPr/>
          <a:lstStyle/>
          <a:p>
            <a:r>
              <a:rPr lang="en-GB" dirty="0"/>
              <a:t>Summary of key learning points</a:t>
            </a:r>
          </a:p>
        </p:txBody>
      </p:sp>
      <p:sp>
        <p:nvSpPr>
          <p:cNvPr id="3" name="Content Placeholder 2">
            <a:extLst>
              <a:ext uri="{FF2B5EF4-FFF2-40B4-BE49-F238E27FC236}">
                <a16:creationId xmlns:a16="http://schemas.microsoft.com/office/drawing/2014/main" id="{DA298227-2FFC-086B-821E-C56BD7B0C68B}"/>
              </a:ext>
            </a:extLst>
          </p:cNvPr>
          <p:cNvSpPr>
            <a:spLocks noGrp="1"/>
          </p:cNvSpPr>
          <p:nvPr>
            <p:ph idx="1"/>
          </p:nvPr>
        </p:nvSpPr>
        <p:spPr/>
        <p:txBody>
          <a:bodyPr>
            <a:normAutofit/>
          </a:bodyPr>
          <a:lstStyle/>
          <a:p>
            <a:r>
              <a:rPr lang="en-US" dirty="0"/>
              <a:t>One Health is a </a:t>
            </a:r>
            <a:r>
              <a:rPr lang="en-US" b="1" dirty="0"/>
              <a:t>way of thinking, planning and working </a:t>
            </a:r>
            <a:r>
              <a:rPr lang="en-US" dirty="0"/>
              <a:t>that is founded on the recognition that human, animal, and environmental health is interdependent</a:t>
            </a:r>
          </a:p>
          <a:p>
            <a:r>
              <a:rPr lang="en-US" b="1" dirty="0"/>
              <a:t>Systems thinking is needed </a:t>
            </a:r>
            <a:r>
              <a:rPr lang="en-US" dirty="0"/>
              <a:t>to solve complex problems that stem from this inter-dependency, with awareness that decisions taken in one part of the system (or sector) can impact other parts of the system (or sector). </a:t>
            </a:r>
          </a:p>
          <a:p>
            <a:r>
              <a:rPr lang="en-US" b="1" dirty="0"/>
              <a:t>Evidence is needed </a:t>
            </a:r>
            <a:r>
              <a:rPr lang="en-US" dirty="0"/>
              <a:t>from multiple sectors to inform better decisions</a:t>
            </a:r>
          </a:p>
        </p:txBody>
      </p:sp>
      <p:pic>
        <p:nvPicPr>
          <p:cNvPr id="4" name="Graphic 3" descr="Presentation with checklist with solid fill">
            <a:extLst>
              <a:ext uri="{FF2B5EF4-FFF2-40B4-BE49-F238E27FC236}">
                <a16:creationId xmlns:a16="http://schemas.microsoft.com/office/drawing/2014/main" id="{E3EA95C5-6C24-FD1D-1D4F-1FDE79710D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704544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969B4-832E-4AA3-0C3E-A5290460C47D}"/>
              </a:ext>
            </a:extLst>
          </p:cNvPr>
          <p:cNvSpPr>
            <a:spLocks noGrp="1"/>
          </p:cNvSpPr>
          <p:nvPr>
            <p:ph type="title"/>
          </p:nvPr>
        </p:nvSpPr>
        <p:spPr/>
        <p:txBody>
          <a:bodyPr/>
          <a:lstStyle/>
          <a:p>
            <a:r>
              <a:rPr lang="en-GB" dirty="0"/>
              <a:t>Summary of key learning points (continued)</a:t>
            </a:r>
          </a:p>
        </p:txBody>
      </p:sp>
      <p:sp>
        <p:nvSpPr>
          <p:cNvPr id="3" name="Content Placeholder 2">
            <a:extLst>
              <a:ext uri="{FF2B5EF4-FFF2-40B4-BE49-F238E27FC236}">
                <a16:creationId xmlns:a16="http://schemas.microsoft.com/office/drawing/2014/main" id="{2B848BD3-6ED6-056E-2D21-02620491A60C}"/>
              </a:ext>
            </a:extLst>
          </p:cNvPr>
          <p:cNvSpPr>
            <a:spLocks noGrp="1"/>
          </p:cNvSpPr>
          <p:nvPr>
            <p:ph idx="1"/>
          </p:nvPr>
        </p:nvSpPr>
        <p:spPr/>
        <p:txBody>
          <a:bodyPr/>
          <a:lstStyle/>
          <a:p>
            <a:r>
              <a:rPr lang="en-US" dirty="0"/>
              <a:t>One Health is operationalized by nurturing </a:t>
            </a:r>
            <a:r>
              <a:rPr lang="en-US" b="1" dirty="0"/>
              <a:t>collaboration and coordination</a:t>
            </a:r>
            <a:r>
              <a:rPr lang="en-US" dirty="0"/>
              <a:t> between sectors, and </a:t>
            </a:r>
            <a:r>
              <a:rPr lang="en-US" b="1" dirty="0"/>
              <a:t>engages many stakeholders</a:t>
            </a:r>
            <a:r>
              <a:rPr lang="en-US" dirty="0"/>
              <a:t>, including communities, toward the goal of achieving healthy humans, animals, and ecosystems </a:t>
            </a:r>
          </a:p>
          <a:p>
            <a:r>
              <a:rPr lang="en-US" dirty="0"/>
              <a:t>One Health practitioners need </a:t>
            </a:r>
            <a:r>
              <a:rPr lang="en-US" b="1" dirty="0"/>
              <a:t>strong technical skills </a:t>
            </a:r>
            <a:r>
              <a:rPr lang="en-US" dirty="0"/>
              <a:t>to contribute their disciplinary expertise to multi-sectoral teams. Practitioners also need a range of </a:t>
            </a:r>
            <a:r>
              <a:rPr lang="en-US" b="1" dirty="0"/>
              <a:t>interpersonal “soft” skills </a:t>
            </a:r>
            <a:r>
              <a:rPr lang="en-US" dirty="0"/>
              <a:t>to engage communities effectively, and work across sectors with people of different backgrounds.</a:t>
            </a:r>
            <a:endParaRPr lang="en-GB" dirty="0"/>
          </a:p>
          <a:p>
            <a:endParaRPr lang="en-GB" dirty="0"/>
          </a:p>
        </p:txBody>
      </p:sp>
      <p:pic>
        <p:nvPicPr>
          <p:cNvPr id="4" name="Graphic 3" descr="Presentation with checklist with solid fill">
            <a:extLst>
              <a:ext uri="{FF2B5EF4-FFF2-40B4-BE49-F238E27FC236}">
                <a16:creationId xmlns:a16="http://schemas.microsoft.com/office/drawing/2014/main" id="{2E0B1CFA-1311-BDA9-E826-442C3FE604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7040353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27288-DD09-ADF2-9DBE-7AFB49A1E01B}"/>
              </a:ext>
            </a:extLst>
          </p:cNvPr>
          <p:cNvSpPr>
            <a:spLocks noGrp="1"/>
          </p:cNvSpPr>
          <p:nvPr>
            <p:ph type="title"/>
          </p:nvPr>
        </p:nvSpPr>
        <p:spPr/>
        <p:txBody>
          <a:bodyPr/>
          <a:lstStyle/>
          <a:p>
            <a:r>
              <a:rPr lang="en-GB" dirty="0"/>
              <a:t>Action plan</a:t>
            </a:r>
          </a:p>
        </p:txBody>
      </p:sp>
      <p:sp>
        <p:nvSpPr>
          <p:cNvPr id="3" name="Content Placeholder 2">
            <a:extLst>
              <a:ext uri="{FF2B5EF4-FFF2-40B4-BE49-F238E27FC236}">
                <a16:creationId xmlns:a16="http://schemas.microsoft.com/office/drawing/2014/main" id="{975D55F6-4427-A4B2-D0B5-FC930CAC7B58}"/>
              </a:ext>
            </a:extLst>
          </p:cNvPr>
          <p:cNvSpPr>
            <a:spLocks noGrp="1"/>
          </p:cNvSpPr>
          <p:nvPr>
            <p:ph idx="1"/>
          </p:nvPr>
        </p:nvSpPr>
        <p:spPr/>
        <p:txBody>
          <a:bodyPr/>
          <a:lstStyle/>
          <a:p>
            <a:pPr marL="0" indent="0">
              <a:buNone/>
            </a:pPr>
            <a:r>
              <a:rPr lang="en-GB" b="1" dirty="0"/>
              <a:t>Small group discussion</a:t>
            </a:r>
          </a:p>
          <a:p>
            <a:r>
              <a:rPr lang="en-GB" dirty="0"/>
              <a:t>In groups by woreda/district:</a:t>
            </a:r>
          </a:p>
          <a:p>
            <a:pPr lvl="1"/>
            <a:r>
              <a:rPr lang="en-GB" dirty="0"/>
              <a:t>Make action plans to apply the training</a:t>
            </a:r>
          </a:p>
          <a:p>
            <a:pPr lvl="1"/>
            <a:r>
              <a:rPr lang="en-GB" dirty="0"/>
              <a:t>Record your discussion on a flipchart</a:t>
            </a:r>
          </a:p>
          <a:p>
            <a:pPr lvl="1"/>
            <a:r>
              <a:rPr lang="en-GB" dirty="0"/>
              <a:t>Place flip chart on wall</a:t>
            </a:r>
          </a:p>
          <a:p>
            <a:r>
              <a:rPr lang="en-GB" dirty="0"/>
              <a:t>Be prepared to review and vote on the best action plan</a:t>
            </a:r>
          </a:p>
          <a:p>
            <a:pPr lvl="1"/>
            <a:endParaRPr lang="en-GB" dirty="0"/>
          </a:p>
        </p:txBody>
      </p:sp>
      <p:sp>
        <p:nvSpPr>
          <p:cNvPr id="6" name="TextBox 5">
            <a:extLst>
              <a:ext uri="{FF2B5EF4-FFF2-40B4-BE49-F238E27FC236}">
                <a16:creationId xmlns:a16="http://schemas.microsoft.com/office/drawing/2014/main" id="{BEF5599A-6EF9-6C85-9620-F8834EAF547E}"/>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12B143B6-5373-6B79-4C18-E87D5BAAFF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193088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7C36C-8586-20B8-0BFE-BEB08EEFF7F9}"/>
              </a:ext>
            </a:extLst>
          </p:cNvPr>
          <p:cNvSpPr>
            <a:spLocks noGrp="1"/>
          </p:cNvSpPr>
          <p:nvPr>
            <p:ph type="title"/>
          </p:nvPr>
        </p:nvSpPr>
        <p:spPr/>
        <p:txBody>
          <a:bodyPr/>
          <a:lstStyle/>
          <a:p>
            <a:r>
              <a:rPr lang="en-GB" dirty="0"/>
              <a:t>Evaluation</a:t>
            </a:r>
          </a:p>
        </p:txBody>
      </p:sp>
      <p:sp>
        <p:nvSpPr>
          <p:cNvPr id="3" name="Content Placeholder 2">
            <a:extLst>
              <a:ext uri="{FF2B5EF4-FFF2-40B4-BE49-F238E27FC236}">
                <a16:creationId xmlns:a16="http://schemas.microsoft.com/office/drawing/2014/main" id="{C38556BF-DC15-0168-38EA-62148B121726}"/>
              </a:ext>
            </a:extLst>
          </p:cNvPr>
          <p:cNvSpPr>
            <a:spLocks noGrp="1"/>
          </p:cNvSpPr>
          <p:nvPr>
            <p:ph idx="1"/>
          </p:nvPr>
        </p:nvSpPr>
        <p:spPr/>
        <p:txBody>
          <a:bodyPr/>
          <a:lstStyle/>
          <a:p>
            <a:r>
              <a:rPr lang="en-GB" dirty="0"/>
              <a:t>Your facilitator will distribute two forms:</a:t>
            </a:r>
          </a:p>
          <a:p>
            <a:endParaRPr lang="en-GB" dirty="0"/>
          </a:p>
          <a:p>
            <a:pPr marL="914400" lvl="1" indent="-457200">
              <a:buFont typeface="+mj-lt"/>
              <a:buAutoNum type="arabicPeriod"/>
            </a:pPr>
            <a:r>
              <a:rPr lang="en-GB" b="1" dirty="0"/>
              <a:t>Post-training evaluation</a:t>
            </a:r>
            <a:r>
              <a:rPr lang="en-GB" dirty="0"/>
              <a:t> – measures the level of learning achievement relative to the baseline you completed on day 1</a:t>
            </a:r>
          </a:p>
          <a:p>
            <a:pPr marL="914400" lvl="1" indent="-457200">
              <a:buFont typeface="+mj-lt"/>
              <a:buAutoNum type="arabicPeriod"/>
            </a:pPr>
            <a:endParaRPr lang="en-GB" b="1" dirty="0"/>
          </a:p>
          <a:p>
            <a:pPr marL="914400" lvl="1" indent="-457200">
              <a:buFont typeface="+mj-lt"/>
              <a:buAutoNum type="arabicPeriod"/>
            </a:pPr>
            <a:r>
              <a:rPr lang="en-GB" b="1" dirty="0"/>
              <a:t>End-of-training survey – </a:t>
            </a:r>
            <a:r>
              <a:rPr lang="en-GB" dirty="0"/>
              <a:t>gathers participant feedback on the relevance, effectiveness of the content and training process</a:t>
            </a:r>
          </a:p>
          <a:p>
            <a:pPr marL="914400" lvl="1" indent="-457200">
              <a:buFont typeface="+mj-lt"/>
              <a:buAutoNum type="arabicPeriod"/>
            </a:pPr>
            <a:endParaRPr lang="en-GB" dirty="0"/>
          </a:p>
          <a:p>
            <a:r>
              <a:rPr lang="en-GB" dirty="0"/>
              <a:t>Both forms are anonymous and will help us improve the training</a:t>
            </a:r>
          </a:p>
        </p:txBody>
      </p:sp>
      <p:sp>
        <p:nvSpPr>
          <p:cNvPr id="6" name="TextBox 5">
            <a:extLst>
              <a:ext uri="{FF2B5EF4-FFF2-40B4-BE49-F238E27FC236}">
                <a16:creationId xmlns:a16="http://schemas.microsoft.com/office/drawing/2014/main" id="{C4C0D235-F1EE-E6F1-BDA6-CD50B91BD2DC}"/>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5 minutes</a:t>
            </a:r>
          </a:p>
        </p:txBody>
      </p:sp>
      <p:pic>
        <p:nvPicPr>
          <p:cNvPr id="7" name="Graphic 6" descr="Stopwatch with solid fill">
            <a:extLst>
              <a:ext uri="{FF2B5EF4-FFF2-40B4-BE49-F238E27FC236}">
                <a16:creationId xmlns:a16="http://schemas.microsoft.com/office/drawing/2014/main" id="{6AD0FC83-B42A-79FB-FC7D-E40CC6401B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732121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155C5-8C58-144B-7DD8-D44228C47FB3}"/>
              </a:ext>
            </a:extLst>
          </p:cNvPr>
          <p:cNvSpPr>
            <a:spLocks noGrp="1"/>
          </p:cNvSpPr>
          <p:nvPr>
            <p:ph type="ctrTitle"/>
          </p:nvPr>
        </p:nvSpPr>
        <p:spPr>
          <a:xfrm>
            <a:off x="1524000" y="1276399"/>
            <a:ext cx="9144000" cy="2387600"/>
          </a:xfrm>
        </p:spPr>
        <p:txBody>
          <a:bodyPr>
            <a:normAutofit/>
          </a:bodyPr>
          <a:lstStyle/>
          <a:p>
            <a:r>
              <a:rPr lang="en-GB" dirty="0"/>
              <a:t>Thank you for your active participation</a:t>
            </a:r>
          </a:p>
        </p:txBody>
      </p:sp>
      <p:sp>
        <p:nvSpPr>
          <p:cNvPr id="5" name="TextBox 4">
            <a:extLst>
              <a:ext uri="{FF2B5EF4-FFF2-40B4-BE49-F238E27FC236}">
                <a16:creationId xmlns:a16="http://schemas.microsoft.com/office/drawing/2014/main" id="{C35D46C5-55E3-A3BF-43B0-879590828686}"/>
              </a:ext>
            </a:extLst>
          </p:cNvPr>
          <p:cNvSpPr txBox="1"/>
          <p:nvPr/>
        </p:nvSpPr>
        <p:spPr>
          <a:xfrm>
            <a:off x="3719945" y="322649"/>
            <a:ext cx="4163290" cy="923330"/>
          </a:xfrm>
          <a:prstGeom prst="rect">
            <a:avLst/>
          </a:prstGeom>
          <a:noFill/>
        </p:spPr>
        <p:txBody>
          <a:bodyPr wrap="square" rtlCol="0">
            <a:spAutoFit/>
          </a:bodyPr>
          <a:lstStyle/>
          <a:p>
            <a:r>
              <a:rPr lang="am-ET" sz="5400" b="1" dirty="0">
                <a:solidFill>
                  <a:srgbClr val="C79E42"/>
                </a:solidFill>
              </a:rPr>
              <a:t>አመሰግናለሁ</a:t>
            </a:r>
            <a:endParaRPr lang="en-GB" sz="5400" b="1" dirty="0">
              <a:solidFill>
                <a:srgbClr val="C79E42"/>
              </a:solidFill>
            </a:endParaRPr>
          </a:p>
        </p:txBody>
      </p:sp>
      <p:sp>
        <p:nvSpPr>
          <p:cNvPr id="6" name="TextBox 5">
            <a:extLst>
              <a:ext uri="{FF2B5EF4-FFF2-40B4-BE49-F238E27FC236}">
                <a16:creationId xmlns:a16="http://schemas.microsoft.com/office/drawing/2014/main" id="{C3CC0F91-C0EA-101B-BE99-05A569D5AE9A}"/>
              </a:ext>
            </a:extLst>
          </p:cNvPr>
          <p:cNvSpPr txBox="1"/>
          <p:nvPr/>
        </p:nvSpPr>
        <p:spPr>
          <a:xfrm>
            <a:off x="7176652" y="816497"/>
            <a:ext cx="4765964" cy="923330"/>
          </a:xfrm>
          <a:prstGeom prst="rect">
            <a:avLst/>
          </a:prstGeom>
          <a:noFill/>
        </p:spPr>
        <p:txBody>
          <a:bodyPr wrap="square" rtlCol="0">
            <a:spAutoFit/>
          </a:bodyPr>
          <a:lstStyle/>
          <a:p>
            <a:r>
              <a:rPr lang="en-GB" sz="5400" b="1" dirty="0" err="1">
                <a:solidFill>
                  <a:srgbClr val="C79E42"/>
                </a:solidFill>
              </a:rPr>
              <a:t>mahadsanid</a:t>
            </a:r>
            <a:endParaRPr lang="en-GB" sz="5400" b="1" dirty="0">
              <a:solidFill>
                <a:srgbClr val="C79E42"/>
              </a:solidFill>
            </a:endParaRPr>
          </a:p>
        </p:txBody>
      </p:sp>
      <p:sp>
        <p:nvSpPr>
          <p:cNvPr id="8" name="TextBox 7">
            <a:extLst>
              <a:ext uri="{FF2B5EF4-FFF2-40B4-BE49-F238E27FC236}">
                <a16:creationId xmlns:a16="http://schemas.microsoft.com/office/drawing/2014/main" id="{83310FCE-8F55-B637-0ECF-FAED4240908B}"/>
              </a:ext>
            </a:extLst>
          </p:cNvPr>
          <p:cNvSpPr txBox="1"/>
          <p:nvPr/>
        </p:nvSpPr>
        <p:spPr>
          <a:xfrm>
            <a:off x="183573" y="3028588"/>
            <a:ext cx="4765963" cy="923330"/>
          </a:xfrm>
          <a:prstGeom prst="rect">
            <a:avLst/>
          </a:prstGeom>
          <a:noFill/>
        </p:spPr>
        <p:txBody>
          <a:bodyPr wrap="square" rtlCol="0">
            <a:spAutoFit/>
          </a:bodyPr>
          <a:lstStyle/>
          <a:p>
            <a:r>
              <a:rPr lang="en-GB" sz="5400" b="1" dirty="0" err="1">
                <a:solidFill>
                  <a:srgbClr val="C79E42"/>
                </a:solidFill>
              </a:rPr>
              <a:t>galatoomaa</a:t>
            </a:r>
            <a:endParaRPr lang="en-GB" sz="5400" b="1" dirty="0">
              <a:solidFill>
                <a:srgbClr val="C79E42"/>
              </a:solidFill>
            </a:endParaRPr>
          </a:p>
        </p:txBody>
      </p:sp>
      <p:sp>
        <p:nvSpPr>
          <p:cNvPr id="9" name="TextBox 8">
            <a:extLst>
              <a:ext uri="{FF2B5EF4-FFF2-40B4-BE49-F238E27FC236}">
                <a16:creationId xmlns:a16="http://schemas.microsoft.com/office/drawing/2014/main" id="{19011796-7716-CCC0-71E7-3EDA3D813DDC}"/>
              </a:ext>
            </a:extLst>
          </p:cNvPr>
          <p:cNvSpPr txBox="1"/>
          <p:nvPr/>
        </p:nvSpPr>
        <p:spPr>
          <a:xfrm>
            <a:off x="7405253" y="3652572"/>
            <a:ext cx="3768436" cy="923330"/>
          </a:xfrm>
          <a:prstGeom prst="rect">
            <a:avLst/>
          </a:prstGeom>
          <a:noFill/>
        </p:spPr>
        <p:txBody>
          <a:bodyPr wrap="square" rtlCol="0">
            <a:spAutoFit/>
          </a:bodyPr>
          <a:lstStyle/>
          <a:p>
            <a:r>
              <a:rPr lang="en-GB" sz="5400" b="1" dirty="0" err="1">
                <a:solidFill>
                  <a:srgbClr val="C79E42"/>
                </a:solidFill>
              </a:rPr>
              <a:t>asante</a:t>
            </a:r>
            <a:endParaRPr lang="en-GB" sz="5400" b="1" dirty="0">
              <a:solidFill>
                <a:srgbClr val="C79E42"/>
              </a:solidFill>
            </a:endParaRPr>
          </a:p>
        </p:txBody>
      </p:sp>
      <p:sp>
        <p:nvSpPr>
          <p:cNvPr id="10" name="TextBox 9">
            <a:extLst>
              <a:ext uri="{FF2B5EF4-FFF2-40B4-BE49-F238E27FC236}">
                <a16:creationId xmlns:a16="http://schemas.microsoft.com/office/drawing/2014/main" id="{953B3D9D-6F7F-391A-627E-D96ADFADBC7F}"/>
              </a:ext>
            </a:extLst>
          </p:cNvPr>
          <p:cNvSpPr txBox="1"/>
          <p:nvPr/>
        </p:nvSpPr>
        <p:spPr>
          <a:xfrm>
            <a:off x="8686800" y="2740669"/>
            <a:ext cx="3768436" cy="923330"/>
          </a:xfrm>
          <a:prstGeom prst="rect">
            <a:avLst/>
          </a:prstGeom>
          <a:noFill/>
        </p:spPr>
        <p:txBody>
          <a:bodyPr wrap="square" rtlCol="0">
            <a:spAutoFit/>
          </a:bodyPr>
          <a:lstStyle/>
          <a:p>
            <a:r>
              <a:rPr lang="en-GB" sz="5400" b="1" dirty="0">
                <a:solidFill>
                  <a:srgbClr val="C79E42"/>
                </a:solidFill>
              </a:rPr>
              <a:t>merci</a:t>
            </a:r>
          </a:p>
        </p:txBody>
      </p:sp>
      <p:sp>
        <p:nvSpPr>
          <p:cNvPr id="11" name="TextBox 10">
            <a:extLst>
              <a:ext uri="{FF2B5EF4-FFF2-40B4-BE49-F238E27FC236}">
                <a16:creationId xmlns:a16="http://schemas.microsoft.com/office/drawing/2014/main" id="{90CE9180-8235-2AD6-2A50-EDF97D4C050B}"/>
              </a:ext>
            </a:extLst>
          </p:cNvPr>
          <p:cNvSpPr txBox="1"/>
          <p:nvPr/>
        </p:nvSpPr>
        <p:spPr>
          <a:xfrm>
            <a:off x="1378528" y="1022057"/>
            <a:ext cx="3768436" cy="923330"/>
          </a:xfrm>
          <a:prstGeom prst="rect">
            <a:avLst/>
          </a:prstGeom>
          <a:noFill/>
        </p:spPr>
        <p:txBody>
          <a:bodyPr wrap="square" rtlCol="0">
            <a:spAutoFit/>
          </a:bodyPr>
          <a:lstStyle/>
          <a:p>
            <a:r>
              <a:rPr lang="en-GB" sz="5400" b="1" dirty="0" err="1">
                <a:solidFill>
                  <a:srgbClr val="C79E42"/>
                </a:solidFill>
              </a:rPr>
              <a:t>danke</a:t>
            </a:r>
            <a:endParaRPr lang="en-GB" sz="5400" b="1" dirty="0">
              <a:solidFill>
                <a:srgbClr val="C79E42"/>
              </a:solidFill>
            </a:endParaRPr>
          </a:p>
        </p:txBody>
      </p:sp>
      <p:sp>
        <p:nvSpPr>
          <p:cNvPr id="12" name="TextBox 11">
            <a:extLst>
              <a:ext uri="{FF2B5EF4-FFF2-40B4-BE49-F238E27FC236}">
                <a16:creationId xmlns:a16="http://schemas.microsoft.com/office/drawing/2014/main" id="{75A7769C-45AD-90C3-3D99-7C02A063BC72}"/>
              </a:ext>
            </a:extLst>
          </p:cNvPr>
          <p:cNvSpPr txBox="1"/>
          <p:nvPr/>
        </p:nvSpPr>
        <p:spPr>
          <a:xfrm>
            <a:off x="3803072" y="4176583"/>
            <a:ext cx="3768436" cy="923330"/>
          </a:xfrm>
          <a:prstGeom prst="rect">
            <a:avLst/>
          </a:prstGeom>
          <a:noFill/>
        </p:spPr>
        <p:txBody>
          <a:bodyPr wrap="square" rtlCol="0">
            <a:spAutoFit/>
          </a:bodyPr>
          <a:lstStyle/>
          <a:p>
            <a:r>
              <a:rPr lang="en-GB" sz="5400" b="1" dirty="0" err="1">
                <a:solidFill>
                  <a:srgbClr val="C79E42"/>
                </a:solidFill>
              </a:rPr>
              <a:t>grazie</a:t>
            </a:r>
            <a:endParaRPr lang="en-GB" sz="5400" b="1" dirty="0">
              <a:solidFill>
                <a:srgbClr val="C79E42"/>
              </a:solidFill>
            </a:endParaRPr>
          </a:p>
        </p:txBody>
      </p:sp>
    </p:spTree>
    <p:extLst>
      <p:ext uri="{BB962C8B-B14F-4D97-AF65-F5344CB8AC3E}">
        <p14:creationId xmlns:p14="http://schemas.microsoft.com/office/powerpoint/2010/main" val="1728314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P spid="9" grpId="0"/>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3CB211-31DF-87B0-455A-66D24F1B5181}"/>
              </a:ext>
            </a:extLst>
          </p:cNvPr>
          <p:cNvSpPr>
            <a:spLocks noGrp="1"/>
          </p:cNvSpPr>
          <p:nvPr>
            <p:ph type="title"/>
          </p:nvPr>
        </p:nvSpPr>
        <p:spPr/>
        <p:txBody>
          <a:bodyPr/>
          <a:lstStyle/>
          <a:p>
            <a:r>
              <a:rPr lang="en-GB" dirty="0"/>
              <a:t>Re-cap </a:t>
            </a:r>
            <a:r>
              <a:rPr lang="en-GB"/>
              <a:t>Day 4</a:t>
            </a:r>
            <a:endParaRPr lang="en-GB" dirty="0"/>
          </a:p>
        </p:txBody>
      </p:sp>
      <p:sp>
        <p:nvSpPr>
          <p:cNvPr id="5" name="Content Placeholder 4">
            <a:extLst>
              <a:ext uri="{FF2B5EF4-FFF2-40B4-BE49-F238E27FC236}">
                <a16:creationId xmlns:a16="http://schemas.microsoft.com/office/drawing/2014/main" id="{D33EB4EB-4FD1-8EF2-69BB-6515906AD373}"/>
              </a:ext>
            </a:extLst>
          </p:cNvPr>
          <p:cNvSpPr>
            <a:spLocks noGrp="1"/>
          </p:cNvSpPr>
          <p:nvPr>
            <p:ph idx="1"/>
          </p:nvPr>
        </p:nvSpPr>
        <p:spPr/>
        <p:txBody>
          <a:bodyPr/>
          <a:lstStyle/>
          <a:p>
            <a:pPr marL="0" indent="0">
              <a:buNone/>
            </a:pPr>
            <a:r>
              <a:rPr lang="en-GB" b="1" dirty="0"/>
              <a:t>Reflection</a:t>
            </a:r>
          </a:p>
          <a:p>
            <a:endParaRPr lang="en-GB" dirty="0"/>
          </a:p>
          <a:p>
            <a:endParaRPr lang="en-GB" dirty="0"/>
          </a:p>
          <a:p>
            <a:endParaRPr lang="en-GB" dirty="0"/>
          </a:p>
          <a:p>
            <a:endParaRPr lang="en-GB" dirty="0"/>
          </a:p>
          <a:p>
            <a:endParaRPr lang="en-GB" dirty="0"/>
          </a:p>
          <a:p>
            <a:endParaRPr lang="en-GB" dirty="0"/>
          </a:p>
          <a:p>
            <a:r>
              <a:rPr lang="en-GB" dirty="0"/>
              <a:t>Write down your key lessons from yesterday</a:t>
            </a:r>
          </a:p>
          <a:p>
            <a:r>
              <a:rPr lang="en-GB" dirty="0"/>
              <a:t>Be prepared to share your responses in plenary</a:t>
            </a:r>
          </a:p>
        </p:txBody>
      </p:sp>
      <p:sp>
        <p:nvSpPr>
          <p:cNvPr id="8" name="TextBox 7">
            <a:extLst>
              <a:ext uri="{FF2B5EF4-FFF2-40B4-BE49-F238E27FC236}">
                <a16:creationId xmlns:a16="http://schemas.microsoft.com/office/drawing/2014/main" id="{CF11C137-DC77-E411-4270-AE019A2DD65A}"/>
              </a:ext>
            </a:extLst>
          </p:cNvPr>
          <p:cNvSpPr txBox="1"/>
          <p:nvPr/>
        </p:nvSpPr>
        <p:spPr>
          <a:xfrm>
            <a:off x="102456"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30 minutes</a:t>
            </a:r>
          </a:p>
        </p:txBody>
      </p:sp>
      <p:pic>
        <p:nvPicPr>
          <p:cNvPr id="9" name="Picture 8" descr="Graphical user interface, text, application&#10;&#10;Description automatically generated">
            <a:extLst>
              <a:ext uri="{FF2B5EF4-FFF2-40B4-BE49-F238E27FC236}">
                <a16:creationId xmlns:a16="http://schemas.microsoft.com/office/drawing/2014/main" id="{F58BEF2A-8E00-EF0E-C1B0-5E8C6945352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2342" y="1723871"/>
            <a:ext cx="4947352" cy="2748436"/>
          </a:xfrm>
          <a:prstGeom prst="rect">
            <a:avLst/>
          </a:prstGeom>
          <a:noFill/>
        </p:spPr>
      </p:pic>
      <p:pic>
        <p:nvPicPr>
          <p:cNvPr id="2" name="Graphic 1" descr="Stopwatch with solid fill">
            <a:extLst>
              <a:ext uri="{FF2B5EF4-FFF2-40B4-BE49-F238E27FC236}">
                <a16:creationId xmlns:a16="http://schemas.microsoft.com/office/drawing/2014/main" id="{AEB39706-C5E1-98D7-54CF-2FD18A2216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292463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122363"/>
            <a:ext cx="9383488" cy="2387600"/>
          </a:xfrm>
        </p:spPr>
        <p:txBody>
          <a:bodyPr>
            <a:normAutofit/>
          </a:bodyPr>
          <a:lstStyle/>
          <a:p>
            <a:r>
              <a:rPr lang="en-GB" dirty="0"/>
              <a:t>Participatory community engagement in One Health</a:t>
            </a:r>
          </a:p>
        </p:txBody>
      </p:sp>
    </p:spTree>
    <p:extLst>
      <p:ext uri="{BB962C8B-B14F-4D97-AF65-F5344CB8AC3E}">
        <p14:creationId xmlns:p14="http://schemas.microsoft.com/office/powerpoint/2010/main" val="1757912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p:txBody>
          <a:bodyPr/>
          <a:lstStyle/>
          <a:p>
            <a:pPr marL="0" indent="0">
              <a:buNone/>
            </a:pPr>
            <a:r>
              <a:rPr lang="en-US" dirty="0"/>
              <a:t>By the end of today, you will be able to: </a:t>
            </a:r>
          </a:p>
          <a:p>
            <a:r>
              <a:rPr lang="en-US" dirty="0"/>
              <a:t>describe the key actors/stakeholders in One Health; </a:t>
            </a:r>
          </a:p>
          <a:p>
            <a:r>
              <a:rPr lang="en-US" dirty="0"/>
              <a:t>describe the meaning of community participation and identify approaches used to engage community in One Health initiatives; and </a:t>
            </a:r>
          </a:p>
          <a:p>
            <a:r>
              <a:rPr lang="en-US" dirty="0"/>
              <a:t>identify participatory skills, tools, and methods, and appreciate why they are important in participatory process management</a:t>
            </a:r>
          </a:p>
        </p:txBody>
      </p:sp>
      <p:pic>
        <p:nvPicPr>
          <p:cNvPr id="6" name="Graphic 5" descr="Presentation with checklist with solid fill">
            <a:extLst>
              <a:ext uri="{FF2B5EF4-FFF2-40B4-BE49-F238E27FC236}">
                <a16:creationId xmlns:a16="http://schemas.microsoft.com/office/drawing/2014/main" id="{0252AEF3-A3CA-6538-2CEA-585B3210980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p:txBody>
          <a:bodyPr/>
          <a:lstStyle/>
          <a:p>
            <a:r>
              <a:rPr lang="en-US" dirty="0"/>
              <a:t>Actors/stakeholders engaged in One Health</a:t>
            </a:r>
          </a:p>
          <a:p>
            <a:r>
              <a:rPr lang="en-US"/>
              <a:t>Meaning of </a:t>
            </a:r>
            <a:r>
              <a:rPr lang="en-US" dirty="0"/>
              <a:t>c</a:t>
            </a:r>
            <a:r>
              <a:rPr lang="en-US"/>
              <a:t>ommunity </a:t>
            </a:r>
            <a:r>
              <a:rPr lang="en-US" dirty="0"/>
              <a:t>engagement</a:t>
            </a:r>
          </a:p>
          <a:p>
            <a:r>
              <a:rPr lang="en-US" dirty="0"/>
              <a:t>Approaches to community engagement</a:t>
            </a:r>
          </a:p>
          <a:p>
            <a:r>
              <a:rPr lang="en-US" dirty="0"/>
              <a:t>Levels of participation</a:t>
            </a:r>
          </a:p>
          <a:p>
            <a:r>
              <a:rPr lang="en-US" dirty="0"/>
              <a:t>Attitudes, skills and tools for effective participatory engagement in One Health</a:t>
            </a:r>
          </a:p>
          <a:p>
            <a:endParaRPr lang="en-GB" dirty="0"/>
          </a:p>
        </p:txBody>
      </p:sp>
      <p:pic>
        <p:nvPicPr>
          <p:cNvPr id="4" name="Graphic 3" descr="Presentation with checklist with solid fill">
            <a:extLst>
              <a:ext uri="{FF2B5EF4-FFF2-40B4-BE49-F238E27FC236}">
                <a16:creationId xmlns:a16="http://schemas.microsoft.com/office/drawing/2014/main" id="{D1DA953B-73DD-806C-2095-7373A5315F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481F195-5759-C3E9-5E3B-2421D6D4E814}"/>
              </a:ext>
            </a:extLst>
          </p:cNvPr>
          <p:cNvSpPr>
            <a:spLocks noGrp="1"/>
          </p:cNvSpPr>
          <p:nvPr>
            <p:ph type="title"/>
          </p:nvPr>
        </p:nvSpPr>
        <p:spPr>
          <a:xfrm>
            <a:off x="1191490" y="263237"/>
            <a:ext cx="5871659" cy="651164"/>
          </a:xfrm>
        </p:spPr>
        <p:txBody>
          <a:bodyPr>
            <a:normAutofit fontScale="90000"/>
          </a:bodyPr>
          <a:lstStyle/>
          <a:p>
            <a:r>
              <a:rPr lang="en-GB" dirty="0"/>
              <a:t>Recall the meaning of transdisciplinary collaboration</a:t>
            </a:r>
          </a:p>
        </p:txBody>
      </p:sp>
      <p:sp>
        <p:nvSpPr>
          <p:cNvPr id="6" name="Text Placeholder 4">
            <a:extLst>
              <a:ext uri="{FF2B5EF4-FFF2-40B4-BE49-F238E27FC236}">
                <a16:creationId xmlns:a16="http://schemas.microsoft.com/office/drawing/2014/main" id="{F863D450-41B1-37E4-794E-B719A94A7A4D}"/>
              </a:ext>
            </a:extLst>
          </p:cNvPr>
          <p:cNvSpPr txBox="1">
            <a:spLocks/>
          </p:cNvSpPr>
          <p:nvPr/>
        </p:nvSpPr>
        <p:spPr>
          <a:xfrm>
            <a:off x="4910108" y="794919"/>
            <a:ext cx="2535726"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Interdisciplinary</a:t>
            </a:r>
          </a:p>
        </p:txBody>
      </p:sp>
      <p:sp>
        <p:nvSpPr>
          <p:cNvPr id="7" name="Text Placeholder 4">
            <a:extLst>
              <a:ext uri="{FF2B5EF4-FFF2-40B4-BE49-F238E27FC236}">
                <a16:creationId xmlns:a16="http://schemas.microsoft.com/office/drawing/2014/main" id="{E9C29D50-1C34-CDDB-8EE3-530CB7BDF7DC}"/>
              </a:ext>
            </a:extLst>
          </p:cNvPr>
          <p:cNvSpPr txBox="1">
            <a:spLocks/>
          </p:cNvSpPr>
          <p:nvPr/>
        </p:nvSpPr>
        <p:spPr>
          <a:xfrm>
            <a:off x="7935650" y="785394"/>
            <a:ext cx="4021292"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Transdisciplinary</a:t>
            </a:r>
          </a:p>
        </p:txBody>
      </p:sp>
      <p:grpSp>
        <p:nvGrpSpPr>
          <p:cNvPr id="8" name="Group 7">
            <a:extLst>
              <a:ext uri="{FF2B5EF4-FFF2-40B4-BE49-F238E27FC236}">
                <a16:creationId xmlns:a16="http://schemas.microsoft.com/office/drawing/2014/main" id="{83A5950F-6D58-5E2B-EE4B-ECDDFF59D5FE}"/>
              </a:ext>
            </a:extLst>
          </p:cNvPr>
          <p:cNvGrpSpPr/>
          <p:nvPr/>
        </p:nvGrpSpPr>
        <p:grpSpPr>
          <a:xfrm>
            <a:off x="986747" y="1758032"/>
            <a:ext cx="3418950" cy="4284051"/>
            <a:chOff x="839788" y="2394857"/>
            <a:chExt cx="3418950" cy="4284051"/>
          </a:xfrm>
        </p:grpSpPr>
        <p:sp>
          <p:nvSpPr>
            <p:cNvPr id="9" name="Freeform 13">
              <a:extLst>
                <a:ext uri="{FF2B5EF4-FFF2-40B4-BE49-F238E27FC236}">
                  <a16:creationId xmlns:a16="http://schemas.microsoft.com/office/drawing/2014/main" id="{84302647-F28E-0542-DF6B-E8A0BC56EFDE}"/>
                </a:ext>
              </a:extLst>
            </p:cNvPr>
            <p:cNvSpPr/>
            <p:nvPr/>
          </p:nvSpPr>
          <p:spPr>
            <a:xfrm>
              <a:off x="2495401" y="2394857"/>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r>
                <a:rPr lang="en-US" sz="1200" dirty="0"/>
                <a:t>Methods B</a:t>
              </a:r>
            </a:p>
            <a:p>
              <a:pPr lvl="0" algn="ctr" defTabSz="755650">
                <a:lnSpc>
                  <a:spcPct val="90000"/>
                </a:lnSpc>
                <a:spcBef>
                  <a:spcPct val="0"/>
                </a:spcBef>
                <a:spcAft>
                  <a:spcPct val="35000"/>
                </a:spcAft>
              </a:pPr>
              <a:r>
                <a:rPr lang="en-US" sz="1200" dirty="0"/>
                <a:t>Solution</a:t>
              </a:r>
            </a:p>
          </p:txBody>
        </p:sp>
        <p:sp>
          <p:nvSpPr>
            <p:cNvPr id="10" name="Freeform 20">
              <a:extLst>
                <a:ext uri="{FF2B5EF4-FFF2-40B4-BE49-F238E27FC236}">
                  <a16:creationId xmlns:a16="http://schemas.microsoft.com/office/drawing/2014/main" id="{85CC1D21-1CB6-DA10-CF6C-0C1A9CE91ED4}"/>
                </a:ext>
              </a:extLst>
            </p:cNvPr>
            <p:cNvSpPr/>
            <p:nvPr/>
          </p:nvSpPr>
          <p:spPr>
            <a:xfrm>
              <a:off x="1699395" y="395118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178410" numCol="1" spcCol="1270" anchor="ctr" anchorCtr="0">
              <a:noAutofit/>
            </a:bodyPr>
            <a:lstStyle/>
            <a:p>
              <a:pPr lvl="0" algn="ctr" defTabSz="1333500">
                <a:lnSpc>
                  <a:spcPct val="90000"/>
                </a:lnSpc>
                <a:spcBef>
                  <a:spcPct val="0"/>
                </a:spcBef>
                <a:spcAft>
                  <a:spcPct val="35000"/>
                </a:spcAft>
              </a:pPr>
              <a:r>
                <a:rPr lang="en-US" sz="1200" dirty="0"/>
                <a:t>Methods C</a:t>
              </a:r>
            </a:p>
            <a:p>
              <a:pPr lvl="0" algn="ctr" defTabSz="1333500">
                <a:lnSpc>
                  <a:spcPct val="90000"/>
                </a:lnSpc>
                <a:spcBef>
                  <a:spcPct val="0"/>
                </a:spcBef>
                <a:spcAft>
                  <a:spcPct val="35000"/>
                </a:spcAft>
              </a:pPr>
              <a:r>
                <a:rPr lang="en-US" sz="1200" dirty="0"/>
                <a:t>Solution</a:t>
              </a:r>
            </a:p>
          </p:txBody>
        </p:sp>
        <p:sp>
          <p:nvSpPr>
            <p:cNvPr id="11" name="Freeform 21">
              <a:extLst>
                <a:ext uri="{FF2B5EF4-FFF2-40B4-BE49-F238E27FC236}">
                  <a16:creationId xmlns:a16="http://schemas.microsoft.com/office/drawing/2014/main" id="{98D58A5E-6D92-1E66-CF2C-BB5CEBDD8D6B}"/>
                </a:ext>
              </a:extLst>
            </p:cNvPr>
            <p:cNvSpPr/>
            <p:nvPr/>
          </p:nvSpPr>
          <p:spPr>
            <a:xfrm>
              <a:off x="872679" y="2433087"/>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r>
                <a:rPr lang="en-US" sz="1200" dirty="0"/>
                <a:t>Methods A</a:t>
              </a:r>
            </a:p>
            <a:p>
              <a:pPr lvl="0" algn="ctr" defTabSz="755650">
                <a:lnSpc>
                  <a:spcPct val="90000"/>
                </a:lnSpc>
                <a:spcBef>
                  <a:spcPct val="0"/>
                </a:spcBef>
                <a:spcAft>
                  <a:spcPct val="35000"/>
                </a:spcAft>
              </a:pPr>
              <a:r>
                <a:rPr lang="en-US" sz="1200" kern="1200" dirty="0"/>
                <a:t>Solution</a:t>
              </a:r>
            </a:p>
          </p:txBody>
        </p:sp>
        <p:sp>
          <p:nvSpPr>
            <p:cNvPr id="12" name="Rectangle 11">
              <a:extLst>
                <a:ext uri="{FF2B5EF4-FFF2-40B4-BE49-F238E27FC236}">
                  <a16:creationId xmlns:a16="http://schemas.microsoft.com/office/drawing/2014/main" id="{707F8627-87E7-433B-6414-6ACB74E50271}"/>
                </a:ext>
              </a:extLst>
            </p:cNvPr>
            <p:cNvSpPr/>
            <p:nvPr/>
          </p:nvSpPr>
          <p:spPr>
            <a:xfrm>
              <a:off x="839788" y="5293913"/>
              <a:ext cx="3418950" cy="1384995"/>
            </a:xfrm>
            <a:prstGeom prst="rect">
              <a:avLst/>
            </a:prstGeom>
          </p:spPr>
          <p:txBody>
            <a:bodyPr wrap="square">
              <a:spAutoFit/>
            </a:bodyPr>
            <a:lstStyle/>
            <a:p>
              <a:r>
                <a:rPr lang="en-US" sz="1400" dirty="0">
                  <a:solidFill>
                    <a:srgbClr val="333333"/>
                  </a:solidFill>
                </a:rPr>
                <a:t>Combination of ideas or methods from different disciplines. Teams from human, animal and environmental health work either concurrently or in sequence, but the activities of their respective disciplines run parallel and do not blend </a:t>
              </a:r>
              <a:endParaRPr lang="en-GB" sz="1400" dirty="0">
                <a:solidFill>
                  <a:srgbClr val="FF0000"/>
                </a:solidFill>
              </a:endParaRPr>
            </a:p>
          </p:txBody>
        </p:sp>
        <p:sp>
          <p:nvSpPr>
            <p:cNvPr id="13" name="TextBox 12">
              <a:extLst>
                <a:ext uri="{FF2B5EF4-FFF2-40B4-BE49-F238E27FC236}">
                  <a16:creationId xmlns:a16="http://schemas.microsoft.com/office/drawing/2014/main" id="{B38283F0-26A6-C1BC-9D69-DB4F195CB481}"/>
                </a:ext>
              </a:extLst>
            </p:cNvPr>
            <p:cNvSpPr txBox="1"/>
            <p:nvPr/>
          </p:nvSpPr>
          <p:spPr>
            <a:xfrm>
              <a:off x="1834825" y="3342591"/>
              <a:ext cx="1051957" cy="646331"/>
            </a:xfrm>
            <a:prstGeom prst="rect">
              <a:avLst/>
            </a:prstGeom>
            <a:noFill/>
          </p:spPr>
          <p:txBody>
            <a:bodyPr wrap="square" rtlCol="0">
              <a:spAutoFit/>
            </a:bodyPr>
            <a:lstStyle/>
            <a:p>
              <a:pPr algn="ctr"/>
              <a:r>
                <a:rPr lang="en-GB" sz="1200" dirty="0"/>
                <a:t>Same or similar problem</a:t>
              </a:r>
            </a:p>
          </p:txBody>
        </p:sp>
      </p:grpSp>
      <p:grpSp>
        <p:nvGrpSpPr>
          <p:cNvPr id="14" name="Group 13">
            <a:extLst>
              <a:ext uri="{FF2B5EF4-FFF2-40B4-BE49-F238E27FC236}">
                <a16:creationId xmlns:a16="http://schemas.microsoft.com/office/drawing/2014/main" id="{9DD8789E-5B6C-6EB8-E102-C93E8FE56B38}"/>
              </a:ext>
            </a:extLst>
          </p:cNvPr>
          <p:cNvGrpSpPr/>
          <p:nvPr/>
        </p:nvGrpSpPr>
        <p:grpSpPr>
          <a:xfrm>
            <a:off x="4669008" y="1626411"/>
            <a:ext cx="3418950" cy="4415671"/>
            <a:chOff x="4326107" y="2263236"/>
            <a:chExt cx="3418950" cy="4415671"/>
          </a:xfrm>
        </p:grpSpPr>
        <p:sp>
          <p:nvSpPr>
            <p:cNvPr id="15" name="Rectangle 14">
              <a:extLst>
                <a:ext uri="{FF2B5EF4-FFF2-40B4-BE49-F238E27FC236}">
                  <a16:creationId xmlns:a16="http://schemas.microsoft.com/office/drawing/2014/main" id="{F04EEB5F-79FF-1434-37F0-D1DFE309F458}"/>
                </a:ext>
              </a:extLst>
            </p:cNvPr>
            <p:cNvSpPr/>
            <p:nvPr/>
          </p:nvSpPr>
          <p:spPr>
            <a:xfrm>
              <a:off x="4326107" y="5293912"/>
              <a:ext cx="3418950" cy="1384995"/>
            </a:xfrm>
            <a:prstGeom prst="rect">
              <a:avLst/>
            </a:prstGeom>
          </p:spPr>
          <p:txBody>
            <a:bodyPr wrap="square">
              <a:spAutoFit/>
            </a:bodyPr>
            <a:lstStyle/>
            <a:p>
              <a:r>
                <a:rPr lang="en-US" sz="1400" dirty="0">
                  <a:solidFill>
                    <a:srgbClr val="333333"/>
                  </a:solidFill>
                </a:rPr>
                <a:t>Integration of ideas and methods from different disciplines. Teams from human, animal and environmental health work together to jointly frame a problem, agree on a methodological approach, and analyze it. May come up with different solutions.</a:t>
              </a:r>
              <a:endParaRPr lang="en-GB" sz="1400" dirty="0"/>
            </a:p>
          </p:txBody>
        </p:sp>
        <p:sp>
          <p:nvSpPr>
            <p:cNvPr id="16" name="Freeform 22">
              <a:extLst>
                <a:ext uri="{FF2B5EF4-FFF2-40B4-BE49-F238E27FC236}">
                  <a16:creationId xmlns:a16="http://schemas.microsoft.com/office/drawing/2014/main" id="{5A6A4E34-7888-BE61-A6EB-85A057F6A72D}"/>
                </a:ext>
              </a:extLst>
            </p:cNvPr>
            <p:cNvSpPr/>
            <p:nvPr/>
          </p:nvSpPr>
          <p:spPr>
            <a:xfrm>
              <a:off x="5394916" y="291034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540000" tIns="154800" rIns="100800" bIns="154800" numCol="1" spcCol="1270" anchor="ctr" anchorCtr="0">
              <a:noAutofit/>
            </a:bodyPr>
            <a:lstStyle/>
            <a:p>
              <a:pPr lvl="0" algn="ctr" defTabSz="1333500">
                <a:lnSpc>
                  <a:spcPct val="90000"/>
                </a:lnSpc>
                <a:spcBef>
                  <a:spcPct val="0"/>
                </a:spcBef>
                <a:spcAft>
                  <a:spcPct val="35000"/>
                </a:spcAft>
              </a:pPr>
              <a:r>
                <a:rPr lang="en-US" sz="1200" kern="1200" dirty="0"/>
                <a:t>Solution</a:t>
              </a:r>
            </a:p>
          </p:txBody>
        </p:sp>
        <p:sp>
          <p:nvSpPr>
            <p:cNvPr id="17" name="Freeform 24">
              <a:extLst>
                <a:ext uri="{FF2B5EF4-FFF2-40B4-BE49-F238E27FC236}">
                  <a16:creationId xmlns:a16="http://schemas.microsoft.com/office/drawing/2014/main" id="{8AC14A70-DFD7-8ED0-39F2-28AC194C79F8}"/>
                </a:ext>
              </a:extLst>
            </p:cNvPr>
            <p:cNvSpPr/>
            <p:nvPr/>
          </p:nvSpPr>
          <p:spPr>
            <a:xfrm>
              <a:off x="4887433" y="3815204"/>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1333500">
                <a:lnSpc>
                  <a:spcPct val="90000"/>
                </a:lnSpc>
                <a:spcBef>
                  <a:spcPct val="0"/>
                </a:spcBef>
                <a:spcAft>
                  <a:spcPct val="35000"/>
                </a:spcAft>
              </a:pPr>
              <a:r>
                <a:rPr lang="en-US" sz="1200" kern="1200" dirty="0"/>
                <a:t>Solution</a:t>
              </a:r>
            </a:p>
          </p:txBody>
        </p:sp>
        <p:sp>
          <p:nvSpPr>
            <p:cNvPr id="18" name="Freeform 25">
              <a:extLst>
                <a:ext uri="{FF2B5EF4-FFF2-40B4-BE49-F238E27FC236}">
                  <a16:creationId xmlns:a16="http://schemas.microsoft.com/office/drawing/2014/main" id="{DC8FEECA-D5A5-CDE8-E402-7DC8D3C0E899}"/>
                </a:ext>
              </a:extLst>
            </p:cNvPr>
            <p:cNvSpPr/>
            <p:nvPr/>
          </p:nvSpPr>
          <p:spPr>
            <a:xfrm>
              <a:off x="4386393" y="291034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54800" tIns="152923" rIns="540000" bIns="152923" numCol="1" spcCol="1270" anchor="ctr" anchorCtr="0">
              <a:noAutofit/>
            </a:bodyPr>
            <a:lstStyle/>
            <a:p>
              <a:pPr lvl="0" algn="ctr" defTabSz="755650">
                <a:lnSpc>
                  <a:spcPct val="90000"/>
                </a:lnSpc>
                <a:spcBef>
                  <a:spcPct val="0"/>
                </a:spcBef>
                <a:spcAft>
                  <a:spcPct val="35000"/>
                </a:spcAft>
              </a:pPr>
              <a:r>
                <a:rPr lang="en-US" sz="1200" kern="1200" dirty="0"/>
                <a:t>Solution</a:t>
              </a:r>
            </a:p>
          </p:txBody>
        </p:sp>
        <p:sp>
          <p:nvSpPr>
            <p:cNvPr id="19" name="TextBox 18">
              <a:extLst>
                <a:ext uri="{FF2B5EF4-FFF2-40B4-BE49-F238E27FC236}">
                  <a16:creationId xmlns:a16="http://schemas.microsoft.com/office/drawing/2014/main" id="{864372BB-6945-B462-A9C8-C719A6C64E69}"/>
                </a:ext>
              </a:extLst>
            </p:cNvPr>
            <p:cNvSpPr txBox="1"/>
            <p:nvPr/>
          </p:nvSpPr>
          <p:spPr>
            <a:xfrm>
              <a:off x="6020004" y="2263236"/>
              <a:ext cx="1376659" cy="461665"/>
            </a:xfrm>
            <a:prstGeom prst="rect">
              <a:avLst/>
            </a:prstGeom>
            <a:noFill/>
          </p:spPr>
          <p:txBody>
            <a:bodyPr wrap="none" rtlCol="0">
              <a:spAutoFit/>
            </a:bodyPr>
            <a:lstStyle/>
            <a:p>
              <a:r>
                <a:rPr lang="en-GB" sz="1200" dirty="0"/>
                <a:t>Defining a problem</a:t>
              </a:r>
            </a:p>
            <a:p>
              <a:r>
                <a:rPr lang="en-GB" sz="1200" dirty="0"/>
                <a:t>Shared methods</a:t>
              </a:r>
            </a:p>
          </p:txBody>
        </p:sp>
        <p:cxnSp>
          <p:nvCxnSpPr>
            <p:cNvPr id="20" name="Straight Connector 19">
              <a:extLst>
                <a:ext uri="{FF2B5EF4-FFF2-40B4-BE49-F238E27FC236}">
                  <a16:creationId xmlns:a16="http://schemas.microsoft.com/office/drawing/2014/main" id="{11F76521-2F46-1D42-2E45-A5F9F391DF7C}"/>
                </a:ext>
              </a:extLst>
            </p:cNvPr>
            <p:cNvCxnSpPr/>
            <p:nvPr/>
          </p:nvCxnSpPr>
          <p:spPr>
            <a:xfrm flipV="1">
              <a:off x="5553512" y="2662271"/>
              <a:ext cx="544076" cy="1247459"/>
            </a:xfrm>
            <a:prstGeom prst="line">
              <a:avLst/>
            </a:prstGeom>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65E7AE78-BA51-8B01-B101-0A48D2EB0270}"/>
              </a:ext>
            </a:extLst>
          </p:cNvPr>
          <p:cNvGrpSpPr/>
          <p:nvPr/>
        </p:nvGrpSpPr>
        <p:grpSpPr>
          <a:xfrm>
            <a:off x="8328328" y="1814806"/>
            <a:ext cx="3586750" cy="4442718"/>
            <a:chOff x="8328328" y="1814806"/>
            <a:chExt cx="3586750" cy="4442718"/>
          </a:xfrm>
        </p:grpSpPr>
        <p:sp>
          <p:nvSpPr>
            <p:cNvPr id="22" name="Rectangle 21">
              <a:extLst>
                <a:ext uri="{FF2B5EF4-FFF2-40B4-BE49-F238E27FC236}">
                  <a16:creationId xmlns:a16="http://schemas.microsoft.com/office/drawing/2014/main" id="{22512974-7F0E-2454-1202-31807681D2E0}"/>
                </a:ext>
              </a:extLst>
            </p:cNvPr>
            <p:cNvSpPr/>
            <p:nvPr/>
          </p:nvSpPr>
          <p:spPr>
            <a:xfrm>
              <a:off x="8328328" y="4657086"/>
              <a:ext cx="3418950" cy="1600438"/>
            </a:xfrm>
            <a:prstGeom prst="rect">
              <a:avLst/>
            </a:prstGeom>
          </p:spPr>
          <p:txBody>
            <a:bodyPr wrap="square">
              <a:spAutoFit/>
            </a:bodyPr>
            <a:lstStyle/>
            <a:p>
              <a:r>
                <a:rPr lang="en-US" sz="1400" dirty="0">
                  <a:solidFill>
                    <a:srgbClr val="333333"/>
                  </a:solidFill>
                </a:rPr>
                <a:t>Creation of new ideas and methods informed by diverse perspectives. </a:t>
              </a:r>
              <a:r>
                <a:rPr lang="en-US" sz="1400" b="1" dirty="0">
                  <a:solidFill>
                    <a:srgbClr val="333333"/>
                  </a:solidFill>
                </a:rPr>
                <a:t>Goes beyond interdisciplinary collaboration, to include participatory approaches that </a:t>
              </a:r>
              <a:r>
                <a:rPr lang="en-US" sz="1400" b="1" u="sng" dirty="0">
                  <a:solidFill>
                    <a:srgbClr val="333333"/>
                  </a:solidFill>
                </a:rPr>
                <a:t>engage multiple levels of stakeholders, including the community, academia, and government</a:t>
              </a:r>
              <a:endParaRPr lang="en-GB" sz="1400" b="1" u="sng" dirty="0"/>
            </a:p>
          </p:txBody>
        </p:sp>
        <p:sp>
          <p:nvSpPr>
            <p:cNvPr id="27" name="Freeform 30">
              <a:extLst>
                <a:ext uri="{FF2B5EF4-FFF2-40B4-BE49-F238E27FC236}">
                  <a16:creationId xmlns:a16="http://schemas.microsoft.com/office/drawing/2014/main" id="{F75F722B-BC4E-1E46-7F49-4D0C0BC497AF}"/>
                </a:ext>
              </a:extLst>
            </p:cNvPr>
            <p:cNvSpPr/>
            <p:nvPr/>
          </p:nvSpPr>
          <p:spPr>
            <a:xfrm>
              <a:off x="8881859" y="216658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152923" tIns="178410" rIns="152923" bIns="726384"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28" name="Freeform 31">
              <a:extLst>
                <a:ext uri="{FF2B5EF4-FFF2-40B4-BE49-F238E27FC236}">
                  <a16:creationId xmlns:a16="http://schemas.microsoft.com/office/drawing/2014/main" id="{D15DFDE6-3913-2D3F-91EB-9AB572E50E5A}"/>
                </a:ext>
              </a:extLst>
            </p:cNvPr>
            <p:cNvSpPr/>
            <p:nvPr/>
          </p:nvSpPr>
          <p:spPr>
            <a:xfrm>
              <a:off x="8881859" y="2655406"/>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solidFill>
          </p:spPr>
          <p:style>
            <a:lnRef idx="2">
              <a:schemeClr val="lt1">
                <a:hueOff val="0"/>
                <a:satOff val="0"/>
                <a:lumOff val="0"/>
                <a:alphaOff val="0"/>
              </a:schemeClr>
            </a:lnRef>
            <a:fillRef idx="1">
              <a:scrgbClr r="0" g="0" b="0"/>
            </a:fillRef>
            <a:effectRef idx="0">
              <a:schemeClr val="accent3">
                <a:alpha val="50000"/>
                <a:hueOff val="0"/>
                <a:satOff val="0"/>
                <a:lumOff val="0"/>
                <a:alphaOff val="0"/>
              </a:schemeClr>
            </a:effectRef>
            <a:fontRef idx="minor">
              <a:schemeClr val="tx1"/>
            </a:fontRef>
          </p:style>
          <p:txBody>
            <a:bodyPr spcFirstLastPara="0" vert="horz" wrap="square" lIns="713640" tIns="152923" rIns="101949" bIns="152923" numCol="1" spcCol="1270" anchor="ctr" anchorCtr="0">
              <a:noAutofit/>
            </a:bodyPr>
            <a:lstStyle/>
            <a:p>
              <a:pPr lvl="0" algn="ctr" defTabSz="2889250">
                <a:lnSpc>
                  <a:spcPct val="90000"/>
                </a:lnSpc>
                <a:spcBef>
                  <a:spcPct val="0"/>
                </a:spcBef>
                <a:spcAft>
                  <a:spcPct val="35000"/>
                </a:spcAft>
              </a:pPr>
              <a:endParaRPr lang="en-US" sz="6500" kern="1200"/>
            </a:p>
          </p:txBody>
        </p:sp>
        <p:sp>
          <p:nvSpPr>
            <p:cNvPr id="29" name="Freeform 32">
              <a:extLst>
                <a:ext uri="{FF2B5EF4-FFF2-40B4-BE49-F238E27FC236}">
                  <a16:creationId xmlns:a16="http://schemas.microsoft.com/office/drawing/2014/main" id="{21AA351B-1B47-9127-45B5-6D9D3548F55D}"/>
                </a:ext>
              </a:extLst>
            </p:cNvPr>
            <p:cNvSpPr/>
            <p:nvPr/>
          </p:nvSpPr>
          <p:spPr>
            <a:xfrm>
              <a:off x="8526735" y="2655406"/>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152923" tIns="726384" rIns="152923" bIns="178410" numCol="1" spcCol="1270" anchor="ctr" anchorCtr="0">
              <a:noAutofit/>
            </a:bodyPr>
            <a:lstStyle/>
            <a:p>
              <a:pPr lvl="0" algn="ctr" defTabSz="1333500">
                <a:lnSpc>
                  <a:spcPct val="90000"/>
                </a:lnSpc>
                <a:spcBef>
                  <a:spcPct val="0"/>
                </a:spcBef>
                <a:spcAft>
                  <a:spcPct val="35000"/>
                </a:spcAft>
              </a:pPr>
              <a:endParaRPr lang="en-US" sz="3000" kern="1200"/>
            </a:p>
          </p:txBody>
        </p:sp>
        <p:sp>
          <p:nvSpPr>
            <p:cNvPr id="30" name="Freeform 33">
              <a:extLst>
                <a:ext uri="{FF2B5EF4-FFF2-40B4-BE49-F238E27FC236}">
                  <a16:creationId xmlns:a16="http://schemas.microsoft.com/office/drawing/2014/main" id="{C9807720-50E5-9A73-4736-69C870847791}"/>
                </a:ext>
              </a:extLst>
            </p:cNvPr>
            <p:cNvSpPr/>
            <p:nvPr/>
          </p:nvSpPr>
          <p:spPr>
            <a:xfrm>
              <a:off x="8526735" y="2204812"/>
              <a:ext cx="1325332" cy="1325332"/>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724E66">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101949" tIns="152923" rIns="713640" bIns="152923" numCol="1" spcCol="1270" anchor="ctr" anchorCtr="0">
              <a:noAutofit/>
            </a:bodyPr>
            <a:lstStyle/>
            <a:p>
              <a:pPr lvl="0" algn="ctr" defTabSz="755650">
                <a:lnSpc>
                  <a:spcPct val="90000"/>
                </a:lnSpc>
                <a:spcBef>
                  <a:spcPct val="0"/>
                </a:spcBef>
                <a:spcAft>
                  <a:spcPct val="35000"/>
                </a:spcAft>
              </a:pPr>
              <a:endParaRPr lang="en-US" sz="1700" kern="1200" dirty="0"/>
            </a:p>
          </p:txBody>
        </p:sp>
        <p:sp>
          <p:nvSpPr>
            <p:cNvPr id="31" name="TextBox 30">
              <a:extLst>
                <a:ext uri="{FF2B5EF4-FFF2-40B4-BE49-F238E27FC236}">
                  <a16:creationId xmlns:a16="http://schemas.microsoft.com/office/drawing/2014/main" id="{97B752D2-C1B4-BE4C-9E07-30B5EA297452}"/>
                </a:ext>
              </a:extLst>
            </p:cNvPr>
            <p:cNvSpPr txBox="1"/>
            <p:nvPr/>
          </p:nvSpPr>
          <p:spPr>
            <a:xfrm>
              <a:off x="10538419" y="1814806"/>
              <a:ext cx="1376659" cy="646331"/>
            </a:xfrm>
            <a:prstGeom prst="rect">
              <a:avLst/>
            </a:prstGeom>
            <a:noFill/>
          </p:spPr>
          <p:txBody>
            <a:bodyPr wrap="none" rtlCol="0">
              <a:spAutoFit/>
            </a:bodyPr>
            <a:lstStyle/>
            <a:p>
              <a:r>
                <a:rPr lang="en-GB" sz="1200" dirty="0"/>
                <a:t>Defining a problem</a:t>
              </a:r>
            </a:p>
            <a:p>
              <a:r>
                <a:rPr lang="en-GB" sz="1200" dirty="0"/>
                <a:t>Shared methods</a:t>
              </a:r>
            </a:p>
            <a:p>
              <a:r>
                <a:rPr lang="en-GB" sz="1200" dirty="0"/>
                <a:t>Solution</a:t>
              </a:r>
            </a:p>
          </p:txBody>
        </p:sp>
        <p:cxnSp>
          <p:nvCxnSpPr>
            <p:cNvPr id="32" name="Straight Connector 31">
              <a:extLst>
                <a:ext uri="{FF2B5EF4-FFF2-40B4-BE49-F238E27FC236}">
                  <a16:creationId xmlns:a16="http://schemas.microsoft.com/office/drawing/2014/main" id="{229F6A27-BA91-E3EF-E495-CDCA59C82C9D}"/>
                </a:ext>
              </a:extLst>
            </p:cNvPr>
            <p:cNvCxnSpPr>
              <a:cxnSpLocks/>
              <a:endCxn id="31" idx="1"/>
            </p:cNvCxnSpPr>
            <p:nvPr/>
          </p:nvCxnSpPr>
          <p:spPr>
            <a:xfrm flipV="1">
              <a:off x="9380466" y="2137972"/>
              <a:ext cx="1157953" cy="918671"/>
            </a:xfrm>
            <a:prstGeom prst="line">
              <a:avLst/>
            </a:prstGeom>
          </p:spPr>
          <p:style>
            <a:lnRef idx="1">
              <a:schemeClr val="dk1"/>
            </a:lnRef>
            <a:fillRef idx="0">
              <a:schemeClr val="dk1"/>
            </a:fillRef>
            <a:effectRef idx="0">
              <a:schemeClr val="dk1"/>
            </a:effectRef>
            <a:fontRef idx="minor">
              <a:schemeClr val="tx1"/>
            </a:fontRef>
          </p:style>
        </p:cxnSp>
      </p:grpSp>
      <p:sp>
        <p:nvSpPr>
          <p:cNvPr id="34" name="Freeform 44">
            <a:extLst>
              <a:ext uri="{FF2B5EF4-FFF2-40B4-BE49-F238E27FC236}">
                <a16:creationId xmlns:a16="http://schemas.microsoft.com/office/drawing/2014/main" id="{093EEE2E-E838-CCEA-018D-2BEA9EE8724C}"/>
              </a:ext>
            </a:extLst>
          </p:cNvPr>
          <p:cNvSpPr/>
          <p:nvPr/>
        </p:nvSpPr>
        <p:spPr>
          <a:xfrm>
            <a:off x="7300566" y="158865"/>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639C8C">
              <a:alpha val="50000"/>
            </a:srgbClr>
          </a:solidFill>
        </p:spPr>
        <p:style>
          <a:lnRef idx="2">
            <a:schemeClr val="lt1">
              <a:hueOff val="0"/>
              <a:satOff val="0"/>
              <a:lumOff val="0"/>
              <a:alphaOff val="0"/>
            </a:schemeClr>
          </a:lnRef>
          <a:fillRef idx="1">
            <a:schemeClr val="accent5">
              <a:alpha val="50000"/>
              <a:hueOff val="0"/>
              <a:satOff val="0"/>
              <a:lumOff val="0"/>
              <a:alphaOff val="0"/>
            </a:schemeClr>
          </a:fillRef>
          <a:effectRef idx="0">
            <a:schemeClr val="accent5">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endParaRPr lang="en-US" sz="1200" kern="1200" dirty="0"/>
          </a:p>
        </p:txBody>
      </p:sp>
      <p:sp>
        <p:nvSpPr>
          <p:cNvPr id="35" name="Freeform 45">
            <a:extLst>
              <a:ext uri="{FF2B5EF4-FFF2-40B4-BE49-F238E27FC236}">
                <a16:creationId xmlns:a16="http://schemas.microsoft.com/office/drawing/2014/main" id="{E800D197-AE3D-17F7-8288-14E5707E28C7}"/>
              </a:ext>
            </a:extLst>
          </p:cNvPr>
          <p:cNvSpPr/>
          <p:nvPr/>
        </p:nvSpPr>
        <p:spPr>
          <a:xfrm>
            <a:off x="7641099" y="158865"/>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alpha val="50000"/>
            </a:srgbClr>
          </a:solidFill>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72000" tIns="72000" rIns="72000" bIns="72000" numCol="1" spcCol="1270" anchor="ctr" anchorCtr="0">
            <a:noAutofit/>
          </a:bodyPr>
          <a:lstStyle/>
          <a:p>
            <a:pPr lvl="0" algn="ctr" defTabSz="755650">
              <a:lnSpc>
                <a:spcPct val="90000"/>
              </a:lnSpc>
              <a:spcBef>
                <a:spcPct val="0"/>
              </a:spcBef>
              <a:spcAft>
                <a:spcPct val="35000"/>
              </a:spcAft>
            </a:pPr>
            <a:endParaRPr lang="en-US" sz="1200" dirty="0"/>
          </a:p>
        </p:txBody>
      </p:sp>
      <p:sp>
        <p:nvSpPr>
          <p:cNvPr id="36" name="Freeform 46">
            <a:extLst>
              <a:ext uri="{FF2B5EF4-FFF2-40B4-BE49-F238E27FC236}">
                <a16:creationId xmlns:a16="http://schemas.microsoft.com/office/drawing/2014/main" id="{6D63025C-3C50-083E-B24B-C0AC44EA0C00}"/>
              </a:ext>
            </a:extLst>
          </p:cNvPr>
          <p:cNvSpPr/>
          <p:nvPr/>
        </p:nvSpPr>
        <p:spPr>
          <a:xfrm>
            <a:off x="7981632" y="162761"/>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79E42">
              <a:alpha val="50000"/>
            </a:srgbClr>
          </a:solidFill>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72000" tIns="72000" rIns="72000" bIns="178410" numCol="1" spcCol="1270" anchor="ctr" anchorCtr="0">
            <a:noAutofit/>
          </a:bodyPr>
          <a:lstStyle/>
          <a:p>
            <a:pPr lvl="0" algn="ctr" defTabSz="1333500">
              <a:lnSpc>
                <a:spcPct val="90000"/>
              </a:lnSpc>
              <a:spcBef>
                <a:spcPct val="0"/>
              </a:spcBef>
              <a:spcAft>
                <a:spcPct val="35000"/>
              </a:spcAft>
            </a:pPr>
            <a:endParaRPr lang="en-US" sz="1200" dirty="0"/>
          </a:p>
        </p:txBody>
      </p:sp>
      <p:sp>
        <p:nvSpPr>
          <p:cNvPr id="37" name="TextBox 36">
            <a:extLst>
              <a:ext uri="{FF2B5EF4-FFF2-40B4-BE49-F238E27FC236}">
                <a16:creationId xmlns:a16="http://schemas.microsoft.com/office/drawing/2014/main" id="{1D5500BD-37D5-1024-E4E2-F79DA172CA63}"/>
              </a:ext>
            </a:extLst>
          </p:cNvPr>
          <p:cNvSpPr txBox="1"/>
          <p:nvPr/>
        </p:nvSpPr>
        <p:spPr>
          <a:xfrm>
            <a:off x="8284521" y="215016"/>
            <a:ext cx="2268570" cy="246221"/>
          </a:xfrm>
          <a:prstGeom prst="rect">
            <a:avLst/>
          </a:prstGeom>
          <a:noFill/>
        </p:spPr>
        <p:txBody>
          <a:bodyPr wrap="none" rtlCol="0">
            <a:spAutoFit/>
          </a:bodyPr>
          <a:lstStyle/>
          <a:p>
            <a:r>
              <a:rPr lang="en-GB" sz="1000" dirty="0"/>
              <a:t>Different disciplines/practitioner groups</a:t>
            </a:r>
          </a:p>
        </p:txBody>
      </p:sp>
      <p:sp>
        <p:nvSpPr>
          <p:cNvPr id="38" name="TextBox 37">
            <a:extLst>
              <a:ext uri="{FF2B5EF4-FFF2-40B4-BE49-F238E27FC236}">
                <a16:creationId xmlns:a16="http://schemas.microsoft.com/office/drawing/2014/main" id="{7061BF5D-2F3B-171C-5858-2F5BB4A6BF40}"/>
              </a:ext>
            </a:extLst>
          </p:cNvPr>
          <p:cNvSpPr txBox="1"/>
          <p:nvPr/>
        </p:nvSpPr>
        <p:spPr>
          <a:xfrm>
            <a:off x="8289410" y="547112"/>
            <a:ext cx="2377574" cy="246221"/>
          </a:xfrm>
          <a:prstGeom prst="rect">
            <a:avLst/>
          </a:prstGeom>
          <a:noFill/>
        </p:spPr>
        <p:txBody>
          <a:bodyPr wrap="none" rtlCol="0">
            <a:spAutoFit/>
          </a:bodyPr>
          <a:lstStyle/>
          <a:p>
            <a:r>
              <a:rPr lang="en-GB" sz="1000" dirty="0"/>
              <a:t>Community and government stakeholders</a:t>
            </a:r>
          </a:p>
        </p:txBody>
      </p:sp>
      <p:sp>
        <p:nvSpPr>
          <p:cNvPr id="39" name="Freeform 49">
            <a:extLst>
              <a:ext uri="{FF2B5EF4-FFF2-40B4-BE49-F238E27FC236}">
                <a16:creationId xmlns:a16="http://schemas.microsoft.com/office/drawing/2014/main" id="{3525839F-8800-FF49-6DEA-AE89A6462B3D}"/>
              </a:ext>
            </a:extLst>
          </p:cNvPr>
          <p:cNvSpPr/>
          <p:nvPr/>
        </p:nvSpPr>
        <p:spPr>
          <a:xfrm>
            <a:off x="7976979" y="510138"/>
            <a:ext cx="288000" cy="288000"/>
          </a:xfrm>
          <a:custGeom>
            <a:avLst/>
            <a:gdLst>
              <a:gd name="connsiteX0" fmla="*/ 0 w 1325332"/>
              <a:gd name="connsiteY0" fmla="*/ 662666 h 1325332"/>
              <a:gd name="connsiteX1" fmla="*/ 662666 w 1325332"/>
              <a:gd name="connsiteY1" fmla="*/ 0 h 1325332"/>
              <a:gd name="connsiteX2" fmla="*/ 1325332 w 1325332"/>
              <a:gd name="connsiteY2" fmla="*/ 662666 h 1325332"/>
              <a:gd name="connsiteX3" fmla="*/ 662666 w 1325332"/>
              <a:gd name="connsiteY3" fmla="*/ 1325332 h 1325332"/>
              <a:gd name="connsiteX4" fmla="*/ 0 w 1325332"/>
              <a:gd name="connsiteY4" fmla="*/ 662666 h 132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332" h="1325332">
                <a:moveTo>
                  <a:pt x="0" y="662666"/>
                </a:moveTo>
                <a:cubicBezTo>
                  <a:pt x="0" y="296686"/>
                  <a:pt x="296686" y="0"/>
                  <a:pt x="662666" y="0"/>
                </a:cubicBezTo>
                <a:cubicBezTo>
                  <a:pt x="1028646" y="0"/>
                  <a:pt x="1325332" y="296686"/>
                  <a:pt x="1325332" y="662666"/>
                </a:cubicBezTo>
                <a:cubicBezTo>
                  <a:pt x="1325332" y="1028646"/>
                  <a:pt x="1028646" y="1325332"/>
                  <a:pt x="662666" y="1325332"/>
                </a:cubicBezTo>
                <a:cubicBezTo>
                  <a:pt x="296686" y="1325332"/>
                  <a:pt x="0" y="1028646"/>
                  <a:pt x="0" y="662666"/>
                </a:cubicBezTo>
                <a:close/>
              </a:path>
            </a:pathLst>
          </a:custGeom>
          <a:solidFill>
            <a:srgbClr val="C27964"/>
          </a:solidFill>
        </p:spPr>
        <p:style>
          <a:lnRef idx="2">
            <a:schemeClr val="lt1">
              <a:hueOff val="0"/>
              <a:satOff val="0"/>
              <a:lumOff val="0"/>
              <a:alphaOff val="0"/>
            </a:schemeClr>
          </a:lnRef>
          <a:fillRef idx="1">
            <a:scrgbClr r="0" g="0" b="0"/>
          </a:fillRef>
          <a:effectRef idx="0">
            <a:schemeClr val="accent3">
              <a:alpha val="50000"/>
              <a:hueOff val="0"/>
              <a:satOff val="0"/>
              <a:lumOff val="0"/>
              <a:alphaOff val="0"/>
            </a:schemeClr>
          </a:effectRef>
          <a:fontRef idx="minor">
            <a:schemeClr val="tx1"/>
          </a:fontRef>
        </p:style>
        <p:txBody>
          <a:bodyPr spcFirstLastPara="0" vert="horz" wrap="square" lIns="713640" tIns="152923" rIns="101949" bIns="152923" numCol="1" spcCol="1270" anchor="ctr" anchorCtr="0">
            <a:noAutofit/>
          </a:bodyPr>
          <a:lstStyle/>
          <a:p>
            <a:pPr lvl="0" algn="ctr" defTabSz="2889250">
              <a:lnSpc>
                <a:spcPct val="90000"/>
              </a:lnSpc>
              <a:spcBef>
                <a:spcPct val="0"/>
              </a:spcBef>
              <a:spcAft>
                <a:spcPct val="35000"/>
              </a:spcAft>
            </a:pPr>
            <a:endParaRPr lang="en-US" sz="6500" kern="1200"/>
          </a:p>
        </p:txBody>
      </p:sp>
      <p:sp>
        <p:nvSpPr>
          <p:cNvPr id="41" name="Text Placeholder 4">
            <a:extLst>
              <a:ext uri="{FF2B5EF4-FFF2-40B4-BE49-F238E27FC236}">
                <a16:creationId xmlns:a16="http://schemas.microsoft.com/office/drawing/2014/main" id="{571EEA99-062C-EF16-7F29-5AB68F0A3D15}"/>
              </a:ext>
            </a:extLst>
          </p:cNvPr>
          <p:cNvSpPr txBox="1">
            <a:spLocks/>
          </p:cNvSpPr>
          <p:nvPr/>
        </p:nvSpPr>
        <p:spPr>
          <a:xfrm>
            <a:off x="1003304" y="806517"/>
            <a:ext cx="2948054"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dirty="0">
                <a:solidFill>
                  <a:srgbClr val="C79E42"/>
                </a:solidFill>
              </a:rPr>
              <a:t>Multi-disciplinary</a:t>
            </a:r>
          </a:p>
        </p:txBody>
      </p:sp>
      <p:pic>
        <p:nvPicPr>
          <p:cNvPr id="2" name="Graphic 1" descr="Presentation with checklist with solid fill">
            <a:extLst>
              <a:ext uri="{FF2B5EF4-FFF2-40B4-BE49-F238E27FC236}">
                <a16:creationId xmlns:a16="http://schemas.microsoft.com/office/drawing/2014/main" id="{DF5EA5C6-D6FB-C7A9-E4CF-AE8C14D858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1636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005B0-96AF-88EF-C747-E3C7F833C8C5}"/>
              </a:ext>
            </a:extLst>
          </p:cNvPr>
          <p:cNvSpPr>
            <a:spLocks noGrp="1"/>
          </p:cNvSpPr>
          <p:nvPr>
            <p:ph type="title"/>
          </p:nvPr>
        </p:nvSpPr>
        <p:spPr/>
        <p:txBody>
          <a:bodyPr/>
          <a:lstStyle/>
          <a:p>
            <a:r>
              <a:rPr lang="en-GB" dirty="0"/>
              <a:t>Actors/stakeholders in One Health</a:t>
            </a:r>
          </a:p>
        </p:txBody>
      </p:sp>
      <p:sp>
        <p:nvSpPr>
          <p:cNvPr id="3" name="Content Placeholder 2">
            <a:extLst>
              <a:ext uri="{FF2B5EF4-FFF2-40B4-BE49-F238E27FC236}">
                <a16:creationId xmlns:a16="http://schemas.microsoft.com/office/drawing/2014/main" id="{7B408EF8-A038-8950-A628-4A7379B489DD}"/>
              </a:ext>
            </a:extLst>
          </p:cNvPr>
          <p:cNvSpPr>
            <a:spLocks noGrp="1"/>
          </p:cNvSpPr>
          <p:nvPr>
            <p:ph idx="1"/>
          </p:nvPr>
        </p:nvSpPr>
        <p:spPr/>
        <p:txBody>
          <a:bodyPr/>
          <a:lstStyle/>
          <a:p>
            <a:pPr marL="0" indent="0">
              <a:buNone/>
            </a:pPr>
            <a:r>
              <a:rPr lang="en-GB" b="1" dirty="0"/>
              <a:t>Interactive plenary discussion</a:t>
            </a:r>
          </a:p>
          <a:p>
            <a:r>
              <a:rPr lang="en-GB" dirty="0"/>
              <a:t>What do you understand by the following terms? </a:t>
            </a:r>
          </a:p>
          <a:p>
            <a:pPr lvl="1"/>
            <a:r>
              <a:rPr lang="en-GB" dirty="0"/>
              <a:t>Stakeholder</a:t>
            </a:r>
          </a:p>
          <a:p>
            <a:pPr lvl="2"/>
            <a:r>
              <a:rPr lang="en-GB" dirty="0"/>
              <a:t>Actor</a:t>
            </a:r>
          </a:p>
          <a:p>
            <a:pPr lvl="2"/>
            <a:r>
              <a:rPr lang="en-GB" dirty="0"/>
              <a:t>Primary vs secondary stakeholder</a:t>
            </a:r>
          </a:p>
          <a:p>
            <a:pPr lvl="1"/>
            <a:r>
              <a:rPr lang="en-GB" dirty="0"/>
              <a:t>Community</a:t>
            </a:r>
          </a:p>
          <a:p>
            <a:endParaRPr lang="en-GB" dirty="0"/>
          </a:p>
        </p:txBody>
      </p:sp>
      <p:sp>
        <p:nvSpPr>
          <p:cNvPr id="6" name="TextBox 5">
            <a:extLst>
              <a:ext uri="{FF2B5EF4-FFF2-40B4-BE49-F238E27FC236}">
                <a16:creationId xmlns:a16="http://schemas.microsoft.com/office/drawing/2014/main" id="{5C9C2658-CC83-6CC7-289D-14665BBB3265}"/>
              </a:ext>
            </a:extLst>
          </p:cNvPr>
          <p:cNvSpPr txBox="1"/>
          <p:nvPr/>
        </p:nvSpPr>
        <p:spPr>
          <a:xfrm>
            <a:off x="105395" y="2117450"/>
            <a:ext cx="127000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a:t>15 minutes</a:t>
            </a:r>
          </a:p>
        </p:txBody>
      </p:sp>
      <p:pic>
        <p:nvPicPr>
          <p:cNvPr id="7" name="Graphic 6" descr="Stopwatch with solid fill">
            <a:extLst>
              <a:ext uri="{FF2B5EF4-FFF2-40B4-BE49-F238E27FC236}">
                <a16:creationId xmlns:a16="http://schemas.microsoft.com/office/drawing/2014/main" id="{21F9C1F5-A81E-0C85-0109-3F9E6D9B88C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2370186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0DE4E-C84F-E0C9-FABF-5558AB30BAE1}"/>
              </a:ext>
            </a:extLst>
          </p:cNvPr>
          <p:cNvSpPr>
            <a:spLocks noGrp="1"/>
          </p:cNvSpPr>
          <p:nvPr>
            <p:ph type="title"/>
          </p:nvPr>
        </p:nvSpPr>
        <p:spPr/>
        <p:txBody>
          <a:bodyPr/>
          <a:lstStyle/>
          <a:p>
            <a:r>
              <a:rPr lang="en-GB" dirty="0"/>
              <a:t>Key actors/stakeholders in One Health</a:t>
            </a:r>
          </a:p>
        </p:txBody>
      </p:sp>
      <p:sp>
        <p:nvSpPr>
          <p:cNvPr id="3" name="Content Placeholder 2">
            <a:extLst>
              <a:ext uri="{FF2B5EF4-FFF2-40B4-BE49-F238E27FC236}">
                <a16:creationId xmlns:a16="http://schemas.microsoft.com/office/drawing/2014/main" id="{DE973F81-2D52-19A5-59A0-A41E29DB1672}"/>
              </a:ext>
            </a:extLst>
          </p:cNvPr>
          <p:cNvSpPr>
            <a:spLocks noGrp="1"/>
          </p:cNvSpPr>
          <p:nvPr>
            <p:ph idx="1"/>
          </p:nvPr>
        </p:nvSpPr>
        <p:spPr/>
        <p:txBody>
          <a:bodyPr/>
          <a:lstStyle/>
          <a:p>
            <a:r>
              <a:rPr lang="en-GB" b="1" dirty="0"/>
              <a:t>Communities</a:t>
            </a:r>
            <a:r>
              <a:rPr lang="en-GB" dirty="0"/>
              <a:t>:</a:t>
            </a:r>
            <a:r>
              <a:rPr lang="en-US" dirty="0"/>
              <a:t> men and women from rural, urban, and mobile communities, including from different ethnic, religious, and cultural backgrounds, who are affected by problems such as zoonotic diseases, antimicrobial resistance, environmental degradation, and climate change</a:t>
            </a:r>
          </a:p>
          <a:p>
            <a:pPr lvl="1"/>
            <a:r>
              <a:rPr lang="en-US" dirty="0"/>
              <a:t>Role: help prioritize problems and identify solutions.</a:t>
            </a:r>
            <a:endParaRPr lang="en-GB" dirty="0"/>
          </a:p>
        </p:txBody>
      </p:sp>
      <p:pic>
        <p:nvPicPr>
          <p:cNvPr id="4" name="Graphic 3" descr="Presentation with checklist with solid fill">
            <a:extLst>
              <a:ext uri="{FF2B5EF4-FFF2-40B4-BE49-F238E27FC236}">
                <a16:creationId xmlns:a16="http://schemas.microsoft.com/office/drawing/2014/main" id="{7A389422-0971-88A7-7919-B763C2CAB8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263722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14491</TotalTime>
  <Words>1998</Words>
  <Application>Microsoft Macintosh PowerPoint</Application>
  <PresentationFormat>Widescreen</PresentationFormat>
  <Paragraphs>226</Paragraphs>
  <Slides>27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Calibri Light</vt:lpstr>
      <vt:lpstr>Nyala</vt:lpstr>
      <vt:lpstr>Symbol</vt:lpstr>
      <vt:lpstr>Office Theme</vt:lpstr>
      <vt:lpstr>Operationalizing One Health in pastoralist settings</vt:lpstr>
      <vt:lpstr>Module 1: Principles and applications of One Health </vt:lpstr>
      <vt:lpstr>Re-cap Day 4</vt:lpstr>
      <vt:lpstr>Participatory community engagement in One Health</vt:lpstr>
      <vt:lpstr>Intended learning outcomes</vt:lpstr>
      <vt:lpstr>Topics</vt:lpstr>
      <vt:lpstr>Recall the meaning of transdisciplinary collaboration</vt:lpstr>
      <vt:lpstr>Actors/stakeholders in One Health</vt:lpstr>
      <vt:lpstr>Key actors/stakeholders in One Health</vt:lpstr>
      <vt:lpstr>Key actors/stakeholders in One Health</vt:lpstr>
      <vt:lpstr>Key actors/stakeholders in One Health</vt:lpstr>
      <vt:lpstr>Meaning of community engagement</vt:lpstr>
      <vt:lpstr>Meaning of community engagement</vt:lpstr>
      <vt:lpstr>Benefits of engaging communities in One Health</vt:lpstr>
      <vt:lpstr>Four approaches to community engagement</vt:lpstr>
      <vt:lpstr>Goals of community engagement</vt:lpstr>
      <vt:lpstr>Goals of community engagement</vt:lpstr>
      <vt:lpstr>Spectrum of public participation</vt:lpstr>
      <vt:lpstr>Attitudes and behaviours for effective community engagement</vt:lpstr>
      <vt:lpstr>Attitudes and behaviours that are conducive to participatory processes</vt:lpstr>
      <vt:lpstr>Participatory tools and methods</vt:lpstr>
      <vt:lpstr>Putting it all together</vt:lpstr>
      <vt:lpstr>Summary of key learning points</vt:lpstr>
      <vt:lpstr>Summary of key learning points (continued)</vt:lpstr>
      <vt:lpstr>Action plan</vt:lpstr>
      <vt:lpstr>Evaluation</vt:lpstr>
      <vt:lpstr>Thank you for your active participation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323</cp:revision>
  <dcterms:created xsi:type="dcterms:W3CDTF">2022-06-01T08:00:30Z</dcterms:created>
  <dcterms:modified xsi:type="dcterms:W3CDTF">2023-07-06T08:22:08Z</dcterms:modified>
</cp:coreProperties>
</file>